
<file path=[Content_Types].xml><?xml version="1.0" encoding="utf-8"?>
<Types xmlns="http://schemas.openxmlformats.org/package/2006/content-types">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14" r:id="rId5"/>
    <p:sldId id="343" r:id="rId6"/>
    <p:sldId id="339" r:id="rId7"/>
    <p:sldId id="322" r:id="rId8"/>
    <p:sldId id="338" r:id="rId9"/>
    <p:sldId id="344" r:id="rId10"/>
    <p:sldId id="328" r:id="rId11"/>
    <p:sldId id="323" r:id="rId12"/>
    <p:sldId id="325" r:id="rId13"/>
    <p:sldId id="34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DFE"/>
    <a:srgbClr val="D4DDFE"/>
    <a:srgbClr val="D5DEFF"/>
    <a:srgbClr val="F6F7FF"/>
    <a:srgbClr val="DBDCE5"/>
    <a:srgbClr val="F0F1FB"/>
    <a:srgbClr val="DFE1F6"/>
    <a:srgbClr val="EEEFF5"/>
    <a:srgbClr val="DFE1EF"/>
    <a:srgbClr val="A9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snapToGrid="0">
      <p:cViewPr varScale="1">
        <p:scale>
          <a:sx n="105" d="100"/>
          <a:sy n="105" d="100"/>
        </p:scale>
        <p:origin x="834" y="114"/>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4/9/2026</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4/9/2026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8968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374899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170382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dirty="0"/>
          </a:p>
        </p:txBody>
      </p:sp>
    </p:spTree>
    <p:extLst>
      <p:ext uri="{BB962C8B-B14F-4D97-AF65-F5344CB8AC3E}">
        <p14:creationId xmlns:p14="http://schemas.microsoft.com/office/powerpoint/2010/main" val="148338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7</a:t>
            </a:fld>
            <a:endParaRPr lang="en-US" dirty="0"/>
          </a:p>
        </p:txBody>
      </p:sp>
    </p:spTree>
    <p:extLst>
      <p:ext uri="{BB962C8B-B14F-4D97-AF65-F5344CB8AC3E}">
        <p14:creationId xmlns:p14="http://schemas.microsoft.com/office/powerpoint/2010/main" val="46010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8</a:t>
            </a:fld>
            <a:endParaRPr lang="en-US" dirty="0"/>
          </a:p>
        </p:txBody>
      </p:sp>
    </p:spTree>
    <p:extLst>
      <p:ext uri="{BB962C8B-B14F-4D97-AF65-F5344CB8AC3E}">
        <p14:creationId xmlns:p14="http://schemas.microsoft.com/office/powerpoint/2010/main" val="4111710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9</a:t>
            </a:fld>
            <a:endParaRPr lang="en-US" dirty="0"/>
          </a:p>
        </p:txBody>
      </p:sp>
    </p:spTree>
    <p:extLst>
      <p:ext uri="{BB962C8B-B14F-4D97-AF65-F5344CB8AC3E}">
        <p14:creationId xmlns:p14="http://schemas.microsoft.com/office/powerpoint/2010/main" val="348690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10</a:t>
            </a:fld>
            <a:endParaRPr lang="en-US" dirty="0"/>
          </a:p>
        </p:txBody>
      </p:sp>
    </p:spTree>
    <p:extLst>
      <p:ext uri="{BB962C8B-B14F-4D97-AF65-F5344CB8AC3E}">
        <p14:creationId xmlns:p14="http://schemas.microsoft.com/office/powerpoint/2010/main" val="1927057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hasCustomPrompt="1"/>
          </p:nvPr>
        </p:nvSpPr>
        <p:spPr>
          <a:xfrm>
            <a:off x="811184" y="621973"/>
            <a:ext cx="10569634" cy="1801793"/>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1406BDC3-2B84-117A-BF71-A331C1DD6BCB}"/>
              </a:ext>
            </a:extLst>
          </p:cNvPr>
          <p:cNvSpPr>
            <a:spLocks noGrp="1"/>
          </p:cNvSpPr>
          <p:nvPr>
            <p:ph sz="quarter" idx="26" hasCustomPrompt="1"/>
          </p:nvPr>
        </p:nvSpPr>
        <p:spPr>
          <a:xfrm>
            <a:off x="811183" y="2796209"/>
            <a:ext cx="3657598" cy="3147392"/>
          </a:xfrm>
        </p:spPr>
        <p:txBody>
          <a:bodyPr lIns="0" tIns="0" rIns="0" bIns="0"/>
          <a:lstStyle>
            <a:lvl1pPr marL="285750" indent="-285750">
              <a:buFont typeface="Arial" panose="020B0604020202020204" pitchFamily="34" charset="0"/>
              <a:buChar char="•"/>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a:extLst>
              <a:ext uri="{FF2B5EF4-FFF2-40B4-BE49-F238E27FC236}">
                <a16:creationId xmlns:a16="http://schemas.microsoft.com/office/drawing/2014/main" id="{4D2A92BD-8372-F61F-9551-6FA12079139B}"/>
              </a:ext>
            </a:extLst>
          </p:cNvPr>
          <p:cNvSpPr>
            <a:spLocks noGrp="1"/>
          </p:cNvSpPr>
          <p:nvPr>
            <p:ph type="tbl" sz="quarter" idx="28" hasCustomPrompt="1"/>
          </p:nvPr>
        </p:nvSpPr>
        <p:spPr>
          <a:xfrm>
            <a:off x="4902200" y="2795588"/>
            <a:ext cx="6478617" cy="3148012"/>
          </a:xfrm>
        </p:spPr>
        <p:txBody>
          <a:bodyPr/>
          <a:lstStyle>
            <a:lvl1pPr>
              <a:defRPr/>
            </a:lvl1p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a:t>PSHRA-December 4, 2025</a:t>
            </a:r>
            <a:endParaRPr lang="en-US" dirty="0"/>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a:t>PSHRA-December 4, 2025</a:t>
            </a:r>
            <a:endParaRPr lang="en-US" dirty="0"/>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endParaRPr lang="en-US" dirty="0"/>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a:t>PSHRA-December 4, 2025</a:t>
            </a:r>
            <a:endParaRPr lang="en-US" dirty="0"/>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98881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dirty="0"/>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9D4FED77-2877-7D28-E27C-7BE9F5E7393A}"/>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a:t>PSHRA-December 4, 2025</a:t>
            </a:r>
            <a:endParaRPr lang="en-US" dirty="0"/>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a:t>PSHRA-December 4, 2025</a:t>
            </a:r>
            <a:endParaRPr lang="en-US" dirty="0"/>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69C21E5-B8EE-7438-A771-34BC8006E138}"/>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 uri="{C183D7F6-B498-43B3-948B-1728B52AA6E4}">
                <adec:decorative xmlns:adec="http://schemas.microsoft.com/office/drawing/2017/decorative" val="1"/>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Title 1">
            <a:extLst>
              <a:ext uri="{FF2B5EF4-FFF2-40B4-BE49-F238E27FC236}">
                <a16:creationId xmlns:a16="http://schemas.microsoft.com/office/drawing/2014/main" id="{AB87953E-96F2-8BCC-B295-E1033E7D2747}"/>
              </a:ext>
            </a:extLst>
          </p:cNvPr>
          <p:cNvSpPr>
            <a:spLocks noGrp="1"/>
          </p:cNvSpPr>
          <p:nvPr>
            <p:ph type="title" hasCustomPrompt="1"/>
          </p:nvPr>
        </p:nvSpPr>
        <p:spPr>
          <a:xfrm>
            <a:off x="811185" y="621972"/>
            <a:ext cx="7599718" cy="3051394"/>
          </a:xfrm>
        </p:spPr>
        <p:txBody>
          <a:bodyPr lIns="0" tIns="0" rIns="0" bIns="0" anchor="b">
            <a:noAutofit/>
          </a:bodyPr>
          <a:lstStyle>
            <a:lvl1pPr>
              <a:defRPr sz="5400"/>
            </a:lvl1pPr>
          </a:lstStyle>
          <a:p>
            <a:r>
              <a:rPr lang="en-US" dirty="0"/>
              <a:t>Click to add title</a:t>
            </a:r>
          </a:p>
        </p:txBody>
      </p:sp>
      <p:sp>
        <p:nvSpPr>
          <p:cNvPr id="6" name="Text Placeholder 15">
            <a:extLst>
              <a:ext uri="{FF2B5EF4-FFF2-40B4-BE49-F238E27FC236}">
                <a16:creationId xmlns:a16="http://schemas.microsoft.com/office/drawing/2014/main" id="{0A627B70-91C8-40B9-6189-B29749FF6E92}"/>
              </a:ext>
            </a:extLst>
          </p:cNvPr>
          <p:cNvSpPr>
            <a:spLocks noGrp="1"/>
          </p:cNvSpPr>
          <p:nvPr>
            <p:ph type="body" sz="quarter" idx="14" hasCustomPrompt="1"/>
          </p:nvPr>
        </p:nvSpPr>
        <p:spPr>
          <a:xfrm>
            <a:off x="811185" y="3965028"/>
            <a:ext cx="7599718" cy="1493781"/>
          </a:xfrm>
        </p:spPr>
        <p:txBody>
          <a:bodyPr lIns="0" tIns="0" rIns="0" bIns="0">
            <a:noAutofit/>
          </a:bodyPr>
          <a:lstStyle>
            <a:lvl1pPr marL="0" indent="0">
              <a:buNone/>
              <a:defRPr sz="2400" b="1" i="0">
                <a:solidFill>
                  <a:schemeClr val="accent4"/>
                </a:solidFill>
                <a:latin typeface="+mj-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r>
              <a:rPr lang="en-US" dirty="0"/>
              <a:t>Click to add subtitle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a:t>PSHRA-December 4, 2025</a:t>
            </a:r>
            <a:endParaRPr lang="en-US" dirty="0"/>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a:t>PSHRA-December 4, 2025</a:t>
            </a:r>
            <a:endParaRPr lang="en-US" dirty="0"/>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a:t>Click icon to add picture</a:t>
            </a:r>
            <a:endParaRPr lang="en-US" dirty="0"/>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a:t>PSHRA-December 4, 2025</a:t>
            </a:r>
            <a:endParaRPr lang="en-US" dirty="0"/>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a:t>PSHRA-December 4, 2025</a:t>
            </a:r>
            <a:endParaRPr lang="en-US" dirty="0"/>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a:t>PSHRA-December 4, 2025</a:t>
            </a:r>
            <a:endParaRPr lang="en-US" dirty="0"/>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a:t>PSHRA-December 4, 2025</a:t>
            </a:r>
            <a:endParaRPr lang="en-US" dirty="0"/>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a:t>PSHRA-December 4, 2025</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Lst>
  <p:hf sldNum="0" hdr="0" ftr="0" dt="0"/>
  <p:txStyles>
    <p:title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ctrTitle"/>
          </p:nvPr>
        </p:nvSpPr>
        <p:spPr>
          <a:xfrm>
            <a:off x="425513" y="117695"/>
            <a:ext cx="11362099" cy="5033727"/>
          </a:xfrm>
        </p:spPr>
        <p:txBody>
          <a:bodyPr/>
          <a:lstStyle/>
          <a:p>
            <a:pPr algn="ctr"/>
            <a:r>
              <a:rPr lang="en-US" dirty="0"/>
              <a:t>FSA vs. HSA</a:t>
            </a:r>
            <a:br>
              <a:rPr lang="en-US" sz="2800" dirty="0"/>
            </a:br>
            <a:br>
              <a:rPr lang="en-US" sz="2800" dirty="0"/>
            </a:br>
            <a:r>
              <a:rPr lang="en-US" sz="4000" dirty="0"/>
              <a:t>The Battle of the Benefits Accounts</a:t>
            </a:r>
            <a:br>
              <a:rPr lang="en-US" sz="4000" dirty="0"/>
            </a:br>
            <a:br>
              <a:rPr lang="en-US" sz="4000" dirty="0"/>
            </a:br>
            <a:endParaRPr lang="en-US" sz="2800" dirty="0"/>
          </a:p>
        </p:txBody>
      </p: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811184" y="621973"/>
            <a:ext cx="7309086" cy="663619"/>
          </a:xfrm>
        </p:spPr>
        <p:txBody>
          <a:bodyPr/>
          <a:lstStyle/>
          <a:p>
            <a:r>
              <a:rPr lang="en-US" sz="3600" dirty="0"/>
              <a:t>Which one is best?</a:t>
            </a:r>
          </a:p>
        </p:txBody>
      </p:sp>
      <p:sp>
        <p:nvSpPr>
          <p:cNvPr id="3" name="Table Placeholder 2">
            <a:extLst>
              <a:ext uri="{FF2B5EF4-FFF2-40B4-BE49-F238E27FC236}">
                <a16:creationId xmlns:a16="http://schemas.microsoft.com/office/drawing/2014/main" id="{4D6A5A7B-322A-8050-877A-F59F49119D91}"/>
              </a:ext>
            </a:extLst>
          </p:cNvPr>
          <p:cNvSpPr>
            <a:spLocks noGrp="1"/>
          </p:cNvSpPr>
          <p:nvPr>
            <p:ph type="tbl" sz="quarter" idx="12"/>
          </p:nvPr>
        </p:nvSpPr>
        <p:spPr>
          <a:xfrm>
            <a:off x="811183" y="1285593"/>
            <a:ext cx="10548967" cy="4871860"/>
          </a:xfrm>
        </p:spPr>
        <p:txBody>
          <a:bodyPr/>
          <a:lstStyle/>
          <a:p>
            <a:pPr marL="0" indent="0">
              <a:buNone/>
            </a:pPr>
            <a:r>
              <a:rPr lang="en-US" sz="2800" dirty="0"/>
              <a:t>There’s no single winner – it depends on your health plan, your spending habits, and what long term savings goals you have. </a:t>
            </a:r>
          </a:p>
          <a:p>
            <a:pPr marL="0" indent="0">
              <a:buNone/>
            </a:pPr>
            <a:endParaRPr lang="en-US" sz="2800" b="1" dirty="0"/>
          </a:p>
          <a:p>
            <a:pPr marL="0" indent="0">
              <a:buNone/>
            </a:pPr>
            <a:r>
              <a:rPr lang="en-US" sz="4000" b="1" dirty="0"/>
              <a:t>Just remember</a:t>
            </a:r>
            <a:r>
              <a:rPr lang="en-US" sz="4000" dirty="0"/>
              <a:t>:</a:t>
            </a:r>
          </a:p>
          <a:p>
            <a:r>
              <a:rPr lang="en-US" sz="2800" dirty="0"/>
              <a:t>Always estimate carefully with FSAs to avoid forfeiting funds</a:t>
            </a:r>
          </a:p>
          <a:p>
            <a:r>
              <a:rPr lang="en-US" sz="2800" dirty="0"/>
              <a:t>Use HSA funds strategically – pay now, reimburse later for a tax-free windfall</a:t>
            </a:r>
          </a:p>
          <a:p>
            <a:r>
              <a:rPr lang="en-US" sz="2800" dirty="0"/>
              <a:t>Track your qualified expenses – documentation matters</a:t>
            </a:r>
          </a:p>
          <a:p>
            <a:r>
              <a:rPr lang="en-US" sz="2800" dirty="0"/>
              <a:t>When possible, maximize your HSA to create a robust IRA for healthcare expenses</a:t>
            </a:r>
          </a:p>
          <a:p>
            <a:pPr marL="0" indent="0">
              <a:buNone/>
            </a:pPr>
            <a:endParaRPr lang="en-US" sz="4000" dirty="0"/>
          </a:p>
        </p:txBody>
      </p:sp>
    </p:spTree>
    <p:extLst>
      <p:ext uri="{BB962C8B-B14F-4D97-AF65-F5344CB8AC3E}">
        <p14:creationId xmlns:p14="http://schemas.microsoft.com/office/powerpoint/2010/main" val="244063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811184" y="621972"/>
            <a:ext cx="10224989" cy="1387897"/>
          </a:xfrm>
        </p:spPr>
        <p:txBody>
          <a:bodyPr anchor="b"/>
          <a:lstStyle/>
          <a:p>
            <a:r>
              <a:rPr lang="en-US" sz="4400" dirty="0"/>
              <a:t>Flexible Savings Account </a:t>
            </a:r>
          </a:p>
        </p:txBody>
      </p:sp>
      <p:sp>
        <p:nvSpPr>
          <p:cNvPr id="3" name="Text Placeholder 2">
            <a:extLst>
              <a:ext uri="{FF2B5EF4-FFF2-40B4-BE49-F238E27FC236}">
                <a16:creationId xmlns:a16="http://schemas.microsoft.com/office/drawing/2014/main" id="{2B36450F-A8E5-8B7F-1C54-79C081010270}"/>
              </a:ext>
            </a:extLst>
          </p:cNvPr>
          <p:cNvSpPr>
            <a:spLocks noGrp="1"/>
          </p:cNvSpPr>
          <p:nvPr>
            <p:ph type="body" sz="quarter" idx="14"/>
          </p:nvPr>
        </p:nvSpPr>
        <p:spPr>
          <a:xfrm>
            <a:off x="811185" y="2435382"/>
            <a:ext cx="7599718" cy="2091351"/>
          </a:xfrm>
        </p:spPr>
        <p:txBody>
          <a:bodyPr/>
          <a:lstStyle/>
          <a:p>
            <a:r>
              <a:rPr lang="en-US" i="1" dirty="0"/>
              <a:t>Flexible Spending Account</a:t>
            </a:r>
            <a:r>
              <a:rPr lang="en-US" dirty="0"/>
              <a:t> — the veteran benefit known for helping you spend smart.</a:t>
            </a:r>
          </a:p>
        </p:txBody>
      </p:sp>
    </p:spTree>
    <p:extLst>
      <p:ext uri="{BB962C8B-B14F-4D97-AF65-F5344CB8AC3E}">
        <p14:creationId xmlns:p14="http://schemas.microsoft.com/office/powerpoint/2010/main" val="416707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8E5B-47A0-EF94-A53D-6FDB74C9D848}"/>
              </a:ext>
            </a:extLst>
          </p:cNvPr>
          <p:cNvSpPr>
            <a:spLocks noGrp="1"/>
          </p:cNvSpPr>
          <p:nvPr>
            <p:ph type="title"/>
          </p:nvPr>
        </p:nvSpPr>
        <p:spPr>
          <a:xfrm>
            <a:off x="4953000" y="621972"/>
            <a:ext cx="6400800" cy="1828800"/>
          </a:xfrm>
        </p:spPr>
        <p:txBody>
          <a:bodyPr/>
          <a:lstStyle/>
          <a:p>
            <a:r>
              <a:rPr lang="en-US" dirty="0"/>
              <a:t>FSA</a:t>
            </a:r>
          </a:p>
        </p:txBody>
      </p:sp>
      <p:sp>
        <p:nvSpPr>
          <p:cNvPr id="3" name="Text Placeholder 2">
            <a:extLst>
              <a:ext uri="{FF2B5EF4-FFF2-40B4-BE49-F238E27FC236}">
                <a16:creationId xmlns:a16="http://schemas.microsoft.com/office/drawing/2014/main" id="{C6EA201F-56F9-BFD9-8E95-AD5BD7D54FD0}"/>
              </a:ext>
            </a:extLst>
          </p:cNvPr>
          <p:cNvSpPr>
            <a:spLocks noGrp="1"/>
          </p:cNvSpPr>
          <p:nvPr>
            <p:ph sz="quarter" idx="26"/>
          </p:nvPr>
        </p:nvSpPr>
        <p:spPr>
          <a:xfrm>
            <a:off x="4953000" y="1910282"/>
            <a:ext cx="6400799" cy="3585172"/>
          </a:xfrm>
        </p:spPr>
        <p:txBody>
          <a:bodyPr anchor="b"/>
          <a:lstStyle/>
          <a:p>
            <a:pPr marL="285750" lvl="0" indent="-285750">
              <a:buFont typeface="Arial" panose="020B0604020202020204" pitchFamily="34" charset="0"/>
              <a:buChar char="•"/>
            </a:pPr>
            <a:r>
              <a:rPr lang="en-US" dirty="0"/>
              <a:t>Section 134 of the Revenue Act of 1979 gave tax-favorable treatment to flexible spending accounts for medical expenses. </a:t>
            </a:r>
          </a:p>
          <a:p>
            <a:pPr marL="285750" lvl="0" indent="-285750">
              <a:buFont typeface="Arial" panose="020B0604020202020204" pitchFamily="34" charset="0"/>
              <a:buChar char="•"/>
            </a:pPr>
            <a:r>
              <a:rPr lang="en-US" dirty="0"/>
              <a:t>In 1984, the Internal Revenue Service issued a ruling that, while flexible spending accounts were allowable, employees must elect a certain amount for the plan each year and that any unused amounts would be forfeited at the end of the year. Until that point, some employers had set up flexible spending account plans that allowed employees to simply request reimbursement of any qualifying medical expense with no preset annual limit and no risk of forfeiture by employees. </a:t>
            </a:r>
          </a:p>
          <a:p>
            <a:endParaRPr lang="en-US" dirty="0"/>
          </a:p>
        </p:txBody>
      </p:sp>
      <p:pic>
        <p:nvPicPr>
          <p:cNvPr id="5" name="Picture 4" descr="Blood pressure cuff on white background">
            <a:extLst>
              <a:ext uri="{FF2B5EF4-FFF2-40B4-BE49-F238E27FC236}">
                <a16:creationId xmlns:a16="http://schemas.microsoft.com/office/drawing/2014/main" id="{BAEDEFAA-98F2-04D8-E4E8-655B2C6E1818}"/>
              </a:ext>
            </a:extLst>
          </p:cNvPr>
          <p:cNvPicPr>
            <a:picLocks noChangeAspect="1"/>
          </p:cNvPicPr>
          <p:nvPr/>
        </p:nvPicPr>
        <p:blipFill>
          <a:blip r:embed="rId3"/>
          <a:stretch>
            <a:fillRect/>
          </a:stretch>
        </p:blipFill>
        <p:spPr>
          <a:xfrm>
            <a:off x="301304" y="2450772"/>
            <a:ext cx="4216374" cy="3073163"/>
          </a:xfrm>
          <a:prstGeom prst="rect">
            <a:avLst/>
          </a:prstGeom>
        </p:spPr>
      </p:pic>
    </p:spTree>
    <p:extLst>
      <p:ext uri="{BB962C8B-B14F-4D97-AF65-F5344CB8AC3E}">
        <p14:creationId xmlns:p14="http://schemas.microsoft.com/office/powerpoint/2010/main" val="46583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813815" y="621792"/>
            <a:ext cx="9398493" cy="971618"/>
          </a:xfrm>
        </p:spPr>
        <p:txBody>
          <a:bodyPr/>
          <a:lstStyle/>
          <a:p>
            <a:pPr algn="ctr"/>
            <a:r>
              <a:rPr lang="en-US" dirty="0"/>
              <a:t>FSA</a:t>
            </a:r>
          </a:p>
        </p:txBody>
      </p:sp>
      <p:sp>
        <p:nvSpPr>
          <p:cNvPr id="7" name="Text Placeholder 6">
            <a:extLst>
              <a:ext uri="{FF2B5EF4-FFF2-40B4-BE49-F238E27FC236}">
                <a16:creationId xmlns:a16="http://schemas.microsoft.com/office/drawing/2014/main" id="{488F6394-786C-5C79-1DBE-C98788568737}"/>
              </a:ext>
            </a:extLst>
          </p:cNvPr>
          <p:cNvSpPr>
            <a:spLocks noGrp="1"/>
          </p:cNvSpPr>
          <p:nvPr>
            <p:ph sz="quarter" idx="27"/>
          </p:nvPr>
        </p:nvSpPr>
        <p:spPr>
          <a:xfrm>
            <a:off x="813815" y="2172832"/>
            <a:ext cx="10564370" cy="3859879"/>
          </a:xfrm>
        </p:spPr>
        <p:txBody>
          <a:bodyPr/>
          <a:lstStyle/>
          <a:p>
            <a:pPr marL="285750" lvl="0" indent="-285750">
              <a:buFont typeface="Arial" panose="020B0604020202020204" pitchFamily="34" charset="0"/>
              <a:buChar char="•"/>
            </a:pPr>
            <a:r>
              <a:rPr lang="en-US" dirty="0"/>
              <a:t>In 1997 and 1998, the Internal Revenue Service detailed circumstances when an employee could make changes to an annual election in a flexible spending account. </a:t>
            </a:r>
          </a:p>
          <a:p>
            <a:pPr marL="285750" lvl="0" indent="-285750">
              <a:buFont typeface="Arial" panose="020B0604020202020204" pitchFamily="34" charset="0"/>
              <a:buChar char="•"/>
            </a:pPr>
            <a:r>
              <a:rPr lang="en-US" dirty="0"/>
              <a:t>In 2000, employers began to issue debit cards to participating employees to make it easier to access flexible spending account funds. </a:t>
            </a:r>
          </a:p>
          <a:p>
            <a:pPr marL="285750" lvl="0" indent="-285750">
              <a:buFont typeface="Arial" panose="020B0604020202020204" pitchFamily="34" charset="0"/>
              <a:buChar char="•"/>
            </a:pPr>
            <a:r>
              <a:rPr lang="en-US" dirty="0"/>
              <a:t>In September 2003, the Internal Revenue Service issued a ruling saying that certain over-the-counter medical expenses could be covered under flexible spending account plans. </a:t>
            </a:r>
          </a:p>
          <a:p>
            <a:pPr marL="285750" lvl="0" indent="-285750">
              <a:buFont typeface="Arial" panose="020B0604020202020204" pitchFamily="34" charset="0"/>
              <a:buChar char="•"/>
            </a:pPr>
            <a:r>
              <a:rPr lang="en-US" dirty="0"/>
              <a:t>In September 2003, the Internal Revenue Service issued a ruling saying that certain over-the-counter medical expenses could be covered under flexible spending account plans. </a:t>
            </a:r>
          </a:p>
          <a:p>
            <a:pPr marL="285750" lvl="0" indent="-285750">
              <a:buFont typeface="Arial" panose="020B0604020202020204" pitchFamily="34" charset="0"/>
              <a:buChar char="•"/>
            </a:pPr>
            <a:r>
              <a:rPr lang="en-US" dirty="0"/>
              <a:t>In 2005, the Internal Revenue Service authorized an optional grace period of up to 2½ months that employers can use in their plans, allowing use of the funds for up to 2½ months after the end of the plan year.</a:t>
            </a:r>
          </a:p>
          <a:p>
            <a:endParaRPr lang="en-US" dirty="0"/>
          </a:p>
        </p:txBody>
      </p:sp>
    </p:spTree>
    <p:extLst>
      <p:ext uri="{BB962C8B-B14F-4D97-AF65-F5344CB8AC3E}">
        <p14:creationId xmlns:p14="http://schemas.microsoft.com/office/powerpoint/2010/main" val="359155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62D7-27D2-94DC-1264-B79226686001}"/>
              </a:ext>
            </a:extLst>
          </p:cNvPr>
          <p:cNvSpPr>
            <a:spLocks noGrp="1"/>
          </p:cNvSpPr>
          <p:nvPr>
            <p:ph type="title"/>
          </p:nvPr>
        </p:nvSpPr>
        <p:spPr>
          <a:xfrm>
            <a:off x="813816" y="605155"/>
            <a:ext cx="10571734" cy="1160145"/>
          </a:xfrm>
        </p:spPr>
        <p:txBody>
          <a:bodyPr/>
          <a:lstStyle/>
          <a:p>
            <a:pPr algn="ctr"/>
            <a:r>
              <a:rPr lang="en-US" dirty="0"/>
              <a:t>FSA</a:t>
            </a:r>
          </a:p>
        </p:txBody>
      </p:sp>
      <p:sp>
        <p:nvSpPr>
          <p:cNvPr id="15" name="Text Placeholder 14">
            <a:extLst>
              <a:ext uri="{FF2B5EF4-FFF2-40B4-BE49-F238E27FC236}">
                <a16:creationId xmlns:a16="http://schemas.microsoft.com/office/drawing/2014/main" id="{B61A2D1D-0937-D2AC-EE47-05940DD770E0}"/>
              </a:ext>
            </a:extLst>
          </p:cNvPr>
          <p:cNvSpPr>
            <a:spLocks noGrp="1"/>
          </p:cNvSpPr>
          <p:nvPr>
            <p:ph sz="quarter" idx="28"/>
          </p:nvPr>
        </p:nvSpPr>
        <p:spPr>
          <a:xfrm>
            <a:off x="3168714" y="1765300"/>
            <a:ext cx="8209470" cy="4465389"/>
          </a:xfrm>
        </p:spPr>
        <p:txBody>
          <a:bodyPr/>
          <a:lstStyle/>
          <a:p>
            <a:pPr marL="285750" lvl="0" indent="-285750">
              <a:buFont typeface="Arial" panose="020B0604020202020204" pitchFamily="34" charset="0"/>
              <a:buChar char="•"/>
            </a:pPr>
            <a:r>
              <a:rPr lang="en-US" dirty="0"/>
              <a:t>Effective January 1, 2013, the Affordable Care Act (ACA) required flexible spending accounts to limit employees' annual elections to no more than $2,500, with small increases each year based on inflation. Over-the-counter medications became </a:t>
            </a:r>
            <a:r>
              <a:rPr lang="en-US" u="sng" dirty="0"/>
              <a:t>ineligible</a:t>
            </a:r>
            <a:r>
              <a:rPr lang="en-US" dirty="0"/>
              <a:t> expenses as well. </a:t>
            </a:r>
          </a:p>
          <a:p>
            <a:pPr marL="285750" lvl="0" indent="-285750">
              <a:buFont typeface="Arial" panose="020B0604020202020204" pitchFamily="34" charset="0"/>
              <a:buChar char="•"/>
            </a:pPr>
            <a:r>
              <a:rPr lang="en-US" dirty="0"/>
              <a:t>In 2013, the Internal Revenue Service issued a ruling that permitted flexible spending plans for health care expenses to allow employees to roll over up to $500 in unused funds from one plan year to the following plan year.</a:t>
            </a:r>
          </a:p>
          <a:p>
            <a:pPr marL="285750" indent="-285750">
              <a:buFont typeface="Arial" panose="020B0604020202020204" pitchFamily="34" charset="0"/>
              <a:buChar char="•"/>
            </a:pPr>
            <a:r>
              <a:rPr lang="en-US" dirty="0"/>
              <a:t>Effective January 1, 2020, the CARES Act reversed the ACA requirement regarding over-the-counter medicines making them allowable without a prescription or a note from a physician. </a:t>
            </a:r>
          </a:p>
        </p:txBody>
      </p:sp>
    </p:spTree>
    <p:extLst>
      <p:ext uri="{BB962C8B-B14F-4D97-AF65-F5344CB8AC3E}">
        <p14:creationId xmlns:p14="http://schemas.microsoft.com/office/powerpoint/2010/main" val="413025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0FC7-564A-1DDB-98CA-37238CCB1115}"/>
              </a:ext>
            </a:extLst>
          </p:cNvPr>
          <p:cNvSpPr>
            <a:spLocks noGrp="1"/>
          </p:cNvSpPr>
          <p:nvPr>
            <p:ph type="title"/>
          </p:nvPr>
        </p:nvSpPr>
        <p:spPr>
          <a:xfrm>
            <a:off x="811184" y="621972"/>
            <a:ext cx="9147627" cy="1288309"/>
          </a:xfrm>
        </p:spPr>
        <p:txBody>
          <a:bodyPr/>
          <a:lstStyle/>
          <a:p>
            <a:r>
              <a:rPr lang="en-US" sz="4800" dirty="0"/>
              <a:t>Health Saving Account</a:t>
            </a:r>
          </a:p>
        </p:txBody>
      </p:sp>
      <p:sp>
        <p:nvSpPr>
          <p:cNvPr id="3" name="Text Placeholder 2">
            <a:extLst>
              <a:ext uri="{FF2B5EF4-FFF2-40B4-BE49-F238E27FC236}">
                <a16:creationId xmlns:a16="http://schemas.microsoft.com/office/drawing/2014/main" id="{4A153A36-C7A3-6668-80B1-F8C5FEA43A4C}"/>
              </a:ext>
            </a:extLst>
          </p:cNvPr>
          <p:cNvSpPr>
            <a:spLocks noGrp="1"/>
          </p:cNvSpPr>
          <p:nvPr>
            <p:ph type="body" sz="quarter" idx="14"/>
          </p:nvPr>
        </p:nvSpPr>
        <p:spPr>
          <a:xfrm>
            <a:off x="811185" y="2489704"/>
            <a:ext cx="7599718" cy="2969106"/>
          </a:xfrm>
        </p:spPr>
        <p:txBody>
          <a:bodyPr/>
          <a:lstStyle/>
          <a:p>
            <a:r>
              <a:rPr lang="en-US" i="1" dirty="0"/>
              <a:t>Health Savings Account</a:t>
            </a:r>
            <a:r>
              <a:rPr lang="en-US" dirty="0"/>
              <a:t> — a rising star that packs a tax-saving punch.</a:t>
            </a:r>
          </a:p>
        </p:txBody>
      </p:sp>
    </p:spTree>
    <p:extLst>
      <p:ext uri="{BB962C8B-B14F-4D97-AF65-F5344CB8AC3E}">
        <p14:creationId xmlns:p14="http://schemas.microsoft.com/office/powerpoint/2010/main" val="232682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811184" y="621973"/>
            <a:ext cx="10668610" cy="1469377"/>
          </a:xfrm>
        </p:spPr>
        <p:txBody>
          <a:bodyPr/>
          <a:lstStyle/>
          <a:p>
            <a:pPr algn="ctr"/>
            <a:r>
              <a:rPr lang="en-US" dirty="0"/>
              <a:t>HSA</a:t>
            </a:r>
          </a:p>
        </p:txBody>
      </p:sp>
      <p:sp>
        <p:nvSpPr>
          <p:cNvPr id="4" name="Text Placeholder 3">
            <a:extLst>
              <a:ext uri="{FF2B5EF4-FFF2-40B4-BE49-F238E27FC236}">
                <a16:creationId xmlns:a16="http://schemas.microsoft.com/office/drawing/2014/main" id="{B7C4DB8A-F6D0-FE86-2F30-5BB5576A5934}"/>
              </a:ext>
            </a:extLst>
          </p:cNvPr>
          <p:cNvSpPr>
            <a:spLocks noGrp="1"/>
          </p:cNvSpPr>
          <p:nvPr>
            <p:ph sz="quarter" idx="18"/>
          </p:nvPr>
        </p:nvSpPr>
        <p:spPr>
          <a:xfrm>
            <a:off x="810330" y="1916090"/>
            <a:ext cx="6275387" cy="4126800"/>
          </a:xfrm>
        </p:spPr>
        <p:txBody>
          <a:bodyPr/>
          <a:lstStyle/>
          <a:p>
            <a:pPr marL="285750" indent="-285750">
              <a:buFont typeface="Arial" panose="020B0604020202020204" pitchFamily="34" charset="0"/>
              <a:buChar char="•"/>
            </a:pPr>
            <a:r>
              <a:rPr lang="en-US" dirty="0"/>
              <a:t>HSAs were established as part of the Medicare Prescription Drug, Improvement and Modernization Act, which included the enactment of Internal Revenue Code section 223,</a:t>
            </a:r>
            <a:r>
              <a:rPr lang="en-US" baseline="30000" dirty="0"/>
              <a:t> </a:t>
            </a:r>
            <a:r>
              <a:rPr lang="en-US" dirty="0"/>
              <a:t>effective for tax years beginning after December 31, 2003.</a:t>
            </a:r>
          </a:p>
          <a:p>
            <a:pPr marL="285750" indent="-285750">
              <a:buFont typeface="Arial" panose="020B0604020202020204" pitchFamily="34" charset="0"/>
              <a:buChar char="•"/>
            </a:pPr>
            <a:r>
              <a:rPr lang="en-US" dirty="0"/>
              <a:t>As of June 30, 2025, according to research conducted by </a:t>
            </a:r>
            <a:r>
              <a:rPr lang="en-US" dirty="0" err="1"/>
              <a:t>Devenir</a:t>
            </a:r>
            <a:r>
              <a:rPr lang="en-US" dirty="0"/>
              <a:t>, an estimated $159 billion is held in 40 million Health Savings Accounts.</a:t>
            </a:r>
          </a:p>
        </p:txBody>
      </p:sp>
      <p:pic>
        <p:nvPicPr>
          <p:cNvPr id="6" name="Picture Placeholder 5" descr="Stethoscope on white background">
            <a:extLst>
              <a:ext uri="{FF2B5EF4-FFF2-40B4-BE49-F238E27FC236}">
                <a16:creationId xmlns:a16="http://schemas.microsoft.com/office/drawing/2014/main" id="{32C4EA7F-5C07-D77D-7579-E111637A7D13}"/>
              </a:ext>
            </a:extLst>
          </p:cNvPr>
          <p:cNvPicPr>
            <a:picLocks noGrp="1" noChangeAspect="1"/>
          </p:cNvPicPr>
          <p:nvPr>
            <p:ph type="pic" sz="quarter" idx="17"/>
          </p:nvPr>
        </p:nvPicPr>
        <p:blipFill>
          <a:blip r:embed="rId3"/>
          <a:srcRect l="16895" r="16895"/>
          <a:stretch>
            <a:fillRect/>
          </a:stretch>
        </p:blipFill>
        <p:spPr/>
      </p:pic>
    </p:spTree>
    <p:extLst>
      <p:ext uri="{BB962C8B-B14F-4D97-AF65-F5344CB8AC3E}">
        <p14:creationId xmlns:p14="http://schemas.microsoft.com/office/powerpoint/2010/main" val="426989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817E-5D17-45A5-8335-4C95D1C2A28C}"/>
              </a:ext>
            </a:extLst>
          </p:cNvPr>
          <p:cNvSpPr>
            <a:spLocks noGrp="1"/>
          </p:cNvSpPr>
          <p:nvPr>
            <p:ph type="title"/>
          </p:nvPr>
        </p:nvSpPr>
        <p:spPr>
          <a:xfrm>
            <a:off x="811184" y="621973"/>
            <a:ext cx="10569634" cy="1801793"/>
          </a:xfrm>
        </p:spPr>
        <p:txBody>
          <a:bodyPr/>
          <a:lstStyle/>
          <a:p>
            <a:pPr algn="ctr"/>
            <a:r>
              <a:rPr lang="en-US" dirty="0"/>
              <a:t>FSA vs HSA Comparison </a:t>
            </a:r>
          </a:p>
        </p:txBody>
      </p:sp>
      <p:sp>
        <p:nvSpPr>
          <p:cNvPr id="11" name="Text Placeholder 10">
            <a:extLst>
              <a:ext uri="{FF2B5EF4-FFF2-40B4-BE49-F238E27FC236}">
                <a16:creationId xmlns:a16="http://schemas.microsoft.com/office/drawing/2014/main" id="{1130C8D7-5054-B89C-FA2C-E2638FFEA6AB}"/>
              </a:ext>
            </a:extLst>
          </p:cNvPr>
          <p:cNvSpPr>
            <a:spLocks noGrp="1"/>
          </p:cNvSpPr>
          <p:nvPr>
            <p:ph sz="quarter" idx="26"/>
          </p:nvPr>
        </p:nvSpPr>
        <p:spPr>
          <a:xfrm>
            <a:off x="811182" y="1765426"/>
            <a:ext cx="5284817" cy="4178175"/>
          </a:xfrm>
        </p:spPr>
        <p:txBody>
          <a:bodyPr/>
          <a:lstStyle/>
          <a:p>
            <a:pPr marL="0" indent="0" algn="ctr">
              <a:buNone/>
            </a:pPr>
            <a:r>
              <a:rPr lang="en-US" sz="3200" b="1" dirty="0"/>
              <a:t>FSA</a:t>
            </a:r>
          </a:p>
          <a:p>
            <a:endParaRPr lang="en-US" b="1" dirty="0"/>
          </a:p>
          <a:p>
            <a:r>
              <a:rPr lang="en-US" b="1" dirty="0"/>
              <a:t>Eligibility: </a:t>
            </a:r>
            <a:r>
              <a:rPr lang="en-US" dirty="0"/>
              <a:t>Available to anyone with an employer who offers an FSA</a:t>
            </a:r>
          </a:p>
          <a:p>
            <a:endParaRPr lang="en-US" dirty="0"/>
          </a:p>
          <a:p>
            <a:r>
              <a:rPr lang="en-US" b="1" dirty="0"/>
              <a:t>Ownership: </a:t>
            </a:r>
            <a:r>
              <a:rPr lang="en-US" dirty="0"/>
              <a:t>Employer owned </a:t>
            </a:r>
          </a:p>
          <a:p>
            <a:r>
              <a:rPr lang="en-US" b="1" dirty="0"/>
              <a:t>Contribution Maximum</a:t>
            </a:r>
            <a:r>
              <a:rPr lang="en-US" dirty="0"/>
              <a:t>: $3,400.00</a:t>
            </a:r>
          </a:p>
          <a:p>
            <a:pPr marL="0" indent="0">
              <a:buNone/>
            </a:pPr>
            <a:endParaRPr lang="en-US" b="1" dirty="0"/>
          </a:p>
          <a:p>
            <a:r>
              <a:rPr lang="en-US" b="1" dirty="0"/>
              <a:t>Rollover Rules: </a:t>
            </a:r>
            <a:r>
              <a:rPr lang="en-US" dirty="0"/>
              <a:t>Use it or lose it with option of limited rollover or grace period</a:t>
            </a:r>
          </a:p>
        </p:txBody>
      </p:sp>
      <p:sp>
        <p:nvSpPr>
          <p:cNvPr id="3" name="Table Placeholder 2">
            <a:extLst>
              <a:ext uri="{FF2B5EF4-FFF2-40B4-BE49-F238E27FC236}">
                <a16:creationId xmlns:a16="http://schemas.microsoft.com/office/drawing/2014/main" id="{97CE41AC-36E4-FF33-1B88-93A9E7C7D8CF}"/>
              </a:ext>
            </a:extLst>
          </p:cNvPr>
          <p:cNvSpPr>
            <a:spLocks noGrp="1"/>
          </p:cNvSpPr>
          <p:nvPr>
            <p:ph type="tbl" sz="quarter" idx="28"/>
          </p:nvPr>
        </p:nvSpPr>
        <p:spPr>
          <a:xfrm>
            <a:off x="6095999" y="1765426"/>
            <a:ext cx="5284818" cy="4178175"/>
          </a:xfrm>
        </p:spPr>
        <p:txBody>
          <a:bodyPr/>
          <a:lstStyle/>
          <a:p>
            <a:pPr marL="0" indent="0" algn="ctr">
              <a:buNone/>
            </a:pPr>
            <a:r>
              <a:rPr lang="en-US" sz="3200" b="1" dirty="0"/>
              <a:t>HSA</a:t>
            </a:r>
          </a:p>
          <a:p>
            <a:endParaRPr lang="en-US" b="1" dirty="0"/>
          </a:p>
          <a:p>
            <a:r>
              <a:rPr lang="en-US" b="1" dirty="0"/>
              <a:t>Eligibility: </a:t>
            </a:r>
            <a:r>
              <a:rPr lang="en-US" dirty="0"/>
              <a:t>Only available to employees enrolled in a qualifying High-Deductible Health Plan</a:t>
            </a:r>
          </a:p>
          <a:p>
            <a:r>
              <a:rPr lang="en-US" b="1" dirty="0"/>
              <a:t>Ownership: </a:t>
            </a:r>
            <a:r>
              <a:rPr lang="en-US" dirty="0"/>
              <a:t>Employee owned</a:t>
            </a:r>
          </a:p>
          <a:p>
            <a:r>
              <a:rPr lang="en-US" b="1" dirty="0"/>
              <a:t>Contribution Maximum: </a:t>
            </a:r>
            <a:r>
              <a:rPr lang="en-US" dirty="0"/>
              <a:t>$4,400.00 for individual/$8,750.00 for family</a:t>
            </a:r>
          </a:p>
          <a:p>
            <a:r>
              <a:rPr lang="en-US" b="1" dirty="0"/>
              <a:t>Rollover Rules: </a:t>
            </a:r>
            <a:r>
              <a:rPr lang="en-US" dirty="0"/>
              <a:t>Funds roll indefinitely year to year</a:t>
            </a:r>
          </a:p>
          <a:p>
            <a:pPr marL="0" indent="0">
              <a:buNone/>
            </a:pPr>
            <a:endParaRPr lang="en-US" b="1" dirty="0"/>
          </a:p>
          <a:p>
            <a:endParaRPr lang="en-US" b="1" dirty="0"/>
          </a:p>
        </p:txBody>
      </p:sp>
    </p:spTree>
    <p:extLst>
      <p:ext uri="{BB962C8B-B14F-4D97-AF65-F5344CB8AC3E}">
        <p14:creationId xmlns:p14="http://schemas.microsoft.com/office/powerpoint/2010/main" val="418342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A7019F-FB8F-0842-186B-1C366F527A19}"/>
              </a:ext>
            </a:extLst>
          </p:cNvPr>
          <p:cNvSpPr>
            <a:spLocks noGrp="1"/>
          </p:cNvSpPr>
          <p:nvPr>
            <p:ph type="title"/>
          </p:nvPr>
        </p:nvSpPr>
        <p:spPr>
          <a:xfrm>
            <a:off x="811184" y="621972"/>
            <a:ext cx="10252151" cy="1052919"/>
          </a:xfrm>
        </p:spPr>
        <p:txBody>
          <a:bodyPr/>
          <a:lstStyle/>
          <a:p>
            <a:pPr algn="ctr"/>
            <a:r>
              <a:rPr lang="en-US" dirty="0"/>
              <a:t>FSA vs HSA Comparison</a:t>
            </a:r>
          </a:p>
        </p:txBody>
      </p:sp>
      <p:sp>
        <p:nvSpPr>
          <p:cNvPr id="4" name="Text Placeholder 3">
            <a:extLst>
              <a:ext uri="{FF2B5EF4-FFF2-40B4-BE49-F238E27FC236}">
                <a16:creationId xmlns:a16="http://schemas.microsoft.com/office/drawing/2014/main" id="{32396622-BFDE-D806-F80F-CB3D2EE19A50}"/>
              </a:ext>
            </a:extLst>
          </p:cNvPr>
          <p:cNvSpPr>
            <a:spLocks noGrp="1"/>
          </p:cNvSpPr>
          <p:nvPr>
            <p:ph sz="quarter" idx="26"/>
          </p:nvPr>
        </p:nvSpPr>
        <p:spPr>
          <a:xfrm>
            <a:off x="811185" y="1674891"/>
            <a:ext cx="4729536" cy="4440159"/>
          </a:xfrm>
        </p:spPr>
        <p:txBody>
          <a:bodyPr/>
          <a:lstStyle/>
          <a:p>
            <a:pPr marL="285750" indent="-285750">
              <a:buFont typeface="Arial" panose="020B0604020202020204" pitchFamily="34" charset="0"/>
              <a:buChar char="•"/>
            </a:pPr>
            <a:r>
              <a:rPr lang="en-US" b="1" dirty="0"/>
              <a:t>Tax Benefits</a:t>
            </a:r>
            <a:r>
              <a:rPr lang="en-US" dirty="0"/>
              <a:t>: Pre-tax contributions with tax-free withdrawals for qualified medical expenses</a:t>
            </a:r>
          </a:p>
          <a:p>
            <a:pPr marL="285750" indent="-285750">
              <a:buFont typeface="Arial" panose="020B0604020202020204" pitchFamily="34" charset="0"/>
              <a:buChar char="•"/>
            </a:pPr>
            <a:r>
              <a:rPr lang="en-US" b="1" dirty="0"/>
              <a:t>Qualified Expenses</a:t>
            </a:r>
            <a:r>
              <a:rPr lang="en-US" dirty="0"/>
              <a:t>: Medical, dental, vision &amp; over-the-counter items</a:t>
            </a:r>
          </a:p>
          <a:p>
            <a:pPr marL="285750" indent="-285750">
              <a:buFont typeface="Arial" panose="020B0604020202020204" pitchFamily="34" charset="0"/>
              <a:buChar char="•"/>
            </a:pPr>
            <a:r>
              <a:rPr lang="en-US" b="1" dirty="0"/>
              <a:t>Change in election</a:t>
            </a:r>
            <a:r>
              <a:rPr lang="en-US" dirty="0"/>
              <a:t>: Only with a qualified event</a:t>
            </a:r>
          </a:p>
          <a:p>
            <a:pPr marL="285750" indent="-285750">
              <a:buFont typeface="Arial" panose="020B0604020202020204" pitchFamily="34" charset="0"/>
              <a:buChar char="•"/>
            </a:pPr>
            <a:r>
              <a:rPr lang="en-US" b="1" dirty="0"/>
              <a:t>Portability</a:t>
            </a:r>
            <a:r>
              <a:rPr lang="en-US" dirty="0"/>
              <a:t>: Funds are forfeited if you leave your job</a:t>
            </a:r>
          </a:p>
          <a:p>
            <a:pPr marL="285750" indent="-285750">
              <a:buFont typeface="Arial" panose="020B0604020202020204" pitchFamily="34" charset="0"/>
              <a:buChar char="•"/>
            </a:pPr>
            <a:r>
              <a:rPr lang="en-US" b="1" dirty="0"/>
              <a:t>FSA/HSA Coordination</a:t>
            </a:r>
            <a:r>
              <a:rPr lang="en-US" dirty="0"/>
              <a:t>: Cannot be used if contributing to an HSA (unless a LPFSA)</a:t>
            </a:r>
          </a:p>
          <a:p>
            <a:pPr marL="285750" indent="-285750">
              <a:buFont typeface="Arial" panose="020B0604020202020204" pitchFamily="34" charset="0"/>
              <a:buChar char="•"/>
            </a:pPr>
            <a:r>
              <a:rPr lang="en-US" b="1" dirty="0"/>
              <a:t>Tax reporting</a:t>
            </a:r>
            <a:r>
              <a:rPr lang="en-US" dirty="0"/>
              <a:t>: W-2</a:t>
            </a:r>
          </a:p>
        </p:txBody>
      </p:sp>
      <p:sp>
        <p:nvSpPr>
          <p:cNvPr id="6" name="Text Placeholder 5">
            <a:extLst>
              <a:ext uri="{FF2B5EF4-FFF2-40B4-BE49-F238E27FC236}">
                <a16:creationId xmlns:a16="http://schemas.microsoft.com/office/drawing/2014/main" id="{D2BBBA10-FE5A-0E22-8734-469B03FFEFCC}"/>
              </a:ext>
            </a:extLst>
          </p:cNvPr>
          <p:cNvSpPr>
            <a:spLocks noGrp="1"/>
          </p:cNvSpPr>
          <p:nvPr>
            <p:ph sz="quarter" idx="27"/>
          </p:nvPr>
        </p:nvSpPr>
        <p:spPr>
          <a:xfrm>
            <a:off x="6096000" y="1674891"/>
            <a:ext cx="5284815" cy="4440159"/>
          </a:xfrm>
        </p:spPr>
        <p:txBody>
          <a:bodyPr/>
          <a:lstStyle/>
          <a:p>
            <a:pPr marL="285750" indent="-285750">
              <a:buFont typeface="Arial" panose="020B0604020202020204" pitchFamily="34" charset="0"/>
              <a:buChar char="•"/>
            </a:pPr>
            <a:r>
              <a:rPr lang="en-US" b="1" dirty="0"/>
              <a:t>Tax Benefits</a:t>
            </a:r>
            <a:r>
              <a:rPr lang="en-US" dirty="0"/>
              <a:t>: Pre-tax contributions that have tax-free growth opportunities with tax-free withdrawals for qualified medical expenses</a:t>
            </a:r>
          </a:p>
          <a:p>
            <a:pPr marL="285750" indent="-285750">
              <a:buFont typeface="Arial" panose="020B0604020202020204" pitchFamily="34" charset="0"/>
              <a:buChar char="•"/>
            </a:pPr>
            <a:r>
              <a:rPr lang="en-US" b="1" dirty="0"/>
              <a:t>Qualified Expenses</a:t>
            </a:r>
            <a:r>
              <a:rPr lang="en-US" dirty="0"/>
              <a:t>: Same as FSA, plus COBRA premiums &amp; Medicare after age 65</a:t>
            </a:r>
          </a:p>
          <a:p>
            <a:pPr marL="285750" indent="-285750">
              <a:buFont typeface="Arial" panose="020B0604020202020204" pitchFamily="34" charset="0"/>
              <a:buChar char="•"/>
            </a:pPr>
            <a:r>
              <a:rPr lang="en-US" b="1" dirty="0"/>
              <a:t>Change in election</a:t>
            </a:r>
            <a:r>
              <a:rPr lang="en-US" dirty="0"/>
              <a:t>: At any time during the year and for any reason</a:t>
            </a:r>
          </a:p>
          <a:p>
            <a:pPr marL="285750" indent="-285750">
              <a:buFont typeface="Arial" panose="020B0604020202020204" pitchFamily="34" charset="0"/>
              <a:buChar char="•"/>
            </a:pPr>
            <a:r>
              <a:rPr lang="en-US" b="1" dirty="0"/>
              <a:t>Portability</a:t>
            </a:r>
            <a:r>
              <a:rPr lang="en-US" dirty="0"/>
              <a:t>: All funds are portable and remain with the employee</a:t>
            </a:r>
          </a:p>
          <a:p>
            <a:pPr marL="285750" indent="-285750">
              <a:buFont typeface="Arial" panose="020B0604020202020204" pitchFamily="34" charset="0"/>
              <a:buChar char="•"/>
            </a:pPr>
            <a:r>
              <a:rPr lang="en-US" b="1" dirty="0"/>
              <a:t>FSA/HSA Coordination</a:t>
            </a:r>
            <a:r>
              <a:rPr lang="en-US" dirty="0"/>
              <a:t>: May be paired with a Limited Purpose FSA</a:t>
            </a:r>
          </a:p>
          <a:p>
            <a:pPr marL="285750" indent="-285750">
              <a:buFont typeface="Arial" panose="020B0604020202020204" pitchFamily="34" charset="0"/>
              <a:buChar char="•"/>
            </a:pPr>
            <a:r>
              <a:rPr lang="en-US" b="1" dirty="0"/>
              <a:t>Tax reporting</a:t>
            </a:r>
            <a:r>
              <a:rPr lang="en-US" dirty="0"/>
              <a:t>: Form 8889</a:t>
            </a:r>
          </a:p>
        </p:txBody>
      </p:sp>
    </p:spTree>
    <p:extLst>
      <p:ext uri="{BB962C8B-B14F-4D97-AF65-F5344CB8AC3E}">
        <p14:creationId xmlns:p14="http://schemas.microsoft.com/office/powerpoint/2010/main" val="606303624"/>
      </p:ext>
    </p:extLst>
  </p:cSld>
  <p:clrMapOvr>
    <a:masterClrMapping/>
  </p:clrMapOvr>
</p:sld>
</file>

<file path=ppt/theme/theme1.xml><?xml version="1.0" encoding="utf-8"?>
<a:theme xmlns:a="http://schemas.openxmlformats.org/drawingml/2006/main" name="Custom">
  <a:themeElements>
    <a:clrScheme name="Training-presentation">
      <a:dk1>
        <a:srgbClr val="000000"/>
      </a:dk1>
      <a:lt1>
        <a:srgbClr val="FFFFFF"/>
      </a:lt1>
      <a:dk2>
        <a:srgbClr val="112CC1"/>
      </a:dk2>
      <a:lt2>
        <a:srgbClr val="E7E6E6"/>
      </a:lt2>
      <a:accent1>
        <a:srgbClr val="FF7128"/>
      </a:accent1>
      <a:accent2>
        <a:srgbClr val="FF2828"/>
      </a:accent2>
      <a:accent3>
        <a:srgbClr val="2849FD"/>
      </a:accent3>
      <a:accent4>
        <a:srgbClr val="D3DDFE"/>
      </a:accent4>
      <a:accent5>
        <a:srgbClr val="FBFF22"/>
      </a:accent5>
      <a:accent6>
        <a:srgbClr val="D90000"/>
      </a:accent6>
      <a:hlink>
        <a:srgbClr val="0563C1"/>
      </a:hlink>
      <a:folHlink>
        <a:srgbClr val="954F72"/>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3460604_win32_SL_V10" id="{99B34821-6204-44CE-8DD7-2088F7B07FF3}" vid="{E244DE33-B49D-4797-B149-ADA6E5DF59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7C52C5-6F65-4D42-B855-A3283C5558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3.xml><?xml version="1.0" encoding="utf-8"?>
<ds:datastoreItem xmlns:ds="http://schemas.openxmlformats.org/officeDocument/2006/customXml" ds:itemID="{0354E976-D9B8-49D6-BB1E-30B410663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{91E7D135-007E-4CD8-BEBF-9C6BA98C5804}TF9de9d6eb-65d6-487b-af48-f077b562509aeb344968_win32-6a1f3ccf387e</Template>
  <TotalTime>289</TotalTime>
  <Words>793</Words>
  <Application>Microsoft Office PowerPoint</Application>
  <PresentationFormat>Widescreen</PresentationFormat>
  <Paragraphs>66</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Calibri</vt:lpstr>
      <vt:lpstr>Custom</vt:lpstr>
      <vt:lpstr>FSA vs. HSA  The Battle of the Benefits Accounts  </vt:lpstr>
      <vt:lpstr>Flexible Savings Account </vt:lpstr>
      <vt:lpstr>FSA</vt:lpstr>
      <vt:lpstr>FSA</vt:lpstr>
      <vt:lpstr>FSA</vt:lpstr>
      <vt:lpstr>Health Saving Account</vt:lpstr>
      <vt:lpstr>HSA</vt:lpstr>
      <vt:lpstr>FSA vs HSA Comparison </vt:lpstr>
      <vt:lpstr>FSA vs HSA Comparison</vt:lpstr>
      <vt:lpstr>Which one is best?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Porter</dc:creator>
  <cp:lastModifiedBy>Kim Porter</cp:lastModifiedBy>
  <cp:revision>10</cp:revision>
  <dcterms:created xsi:type="dcterms:W3CDTF">2025-11-05T15:17:01Z</dcterms:created>
  <dcterms:modified xsi:type="dcterms:W3CDTF">2026-04-09T18:44:20Z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