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0"/>
  </p:notesMasterIdLst>
  <p:sldIdLst>
    <p:sldId id="275" r:id="rId2"/>
    <p:sldId id="276" r:id="rId3"/>
    <p:sldId id="266" r:id="rId4"/>
    <p:sldId id="267" r:id="rId5"/>
    <p:sldId id="268" r:id="rId6"/>
    <p:sldId id="269" r:id="rId7"/>
    <p:sldId id="270" r:id="rId8"/>
    <p:sldId id="271" r:id="rId9"/>
    <p:sldId id="272" r:id="rId10"/>
    <p:sldId id="273" r:id="rId11"/>
    <p:sldId id="274" r:id="rId12"/>
    <p:sldId id="289" r:id="rId13"/>
    <p:sldId id="290" r:id="rId14"/>
    <p:sldId id="291" r:id="rId15"/>
    <p:sldId id="292" r:id="rId16"/>
    <p:sldId id="293" r:id="rId17"/>
    <p:sldId id="294" r:id="rId18"/>
    <p:sldId id="282" r:id="rId19"/>
    <p:sldId id="283" r:id="rId20"/>
    <p:sldId id="284" r:id="rId21"/>
    <p:sldId id="295" r:id="rId22"/>
    <p:sldId id="285" r:id="rId23"/>
    <p:sldId id="287" r:id="rId24"/>
    <p:sldId id="288" r:id="rId25"/>
    <p:sldId id="263" r:id="rId26"/>
    <p:sldId id="264" r:id="rId27"/>
    <p:sldId id="277" r:id="rId28"/>
    <p:sldId id="278" r:id="rId29"/>
    <p:sldId id="279" r:id="rId30"/>
    <p:sldId id="280" r:id="rId31"/>
    <p:sldId id="281" r:id="rId32"/>
    <p:sldId id="256" r:id="rId33"/>
    <p:sldId id="257" r:id="rId34"/>
    <p:sldId id="261" r:id="rId35"/>
    <p:sldId id="260" r:id="rId36"/>
    <p:sldId id="258" r:id="rId37"/>
    <p:sldId id="262" r:id="rId38"/>
    <p:sldId id="259" r:id="rId39"/>
  </p:sldIdLst>
  <p:sldSz cx="12192000" cy="6858000"/>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05" autoAdjust="0"/>
    <p:restoredTop sz="90877" autoAdjust="0"/>
  </p:normalViewPr>
  <p:slideViewPr>
    <p:cSldViewPr snapToGrid="0">
      <p:cViewPr varScale="1">
        <p:scale>
          <a:sx n="75" d="100"/>
          <a:sy n="75" d="100"/>
        </p:scale>
        <p:origin x="792" y="4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037840" cy="463408"/>
          </a:xfrm>
          <a:prstGeom prst="rect">
            <a:avLst/>
          </a:prstGeom>
        </p:spPr>
        <p:txBody>
          <a:bodyPr vert="horz" lIns="92305" tIns="46153" rIns="92305" bIns="46153" rtlCol="0"/>
          <a:lstStyle>
            <a:lvl1pPr algn="l">
              <a:defRPr sz="1200"/>
            </a:lvl1pPr>
          </a:lstStyle>
          <a:p>
            <a:endParaRPr lang="en-US" dirty="0"/>
          </a:p>
        </p:txBody>
      </p:sp>
      <p:sp>
        <p:nvSpPr>
          <p:cNvPr id="3" name="Date Placeholder 2"/>
          <p:cNvSpPr>
            <a:spLocks noGrp="1"/>
          </p:cNvSpPr>
          <p:nvPr>
            <p:ph type="dt" idx="1"/>
          </p:nvPr>
        </p:nvSpPr>
        <p:spPr>
          <a:xfrm>
            <a:off x="3970939" y="3"/>
            <a:ext cx="3037840" cy="463408"/>
          </a:xfrm>
          <a:prstGeom prst="rect">
            <a:avLst/>
          </a:prstGeom>
        </p:spPr>
        <p:txBody>
          <a:bodyPr vert="horz" lIns="92305" tIns="46153" rIns="92305" bIns="46153" rtlCol="0"/>
          <a:lstStyle>
            <a:lvl1pPr algn="r">
              <a:defRPr sz="1200"/>
            </a:lvl1pPr>
          </a:lstStyle>
          <a:p>
            <a:fld id="{FF1B7892-E5E4-4B96-827F-942F12315CD3}" type="datetimeFigureOut">
              <a:rPr lang="en-US"/>
              <a:t>9/29/2025</a:t>
            </a:fld>
            <a:endParaRPr lang="en-US" dirty="0"/>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305" tIns="46153" rIns="92305" bIns="46153" rtlCol="0" anchor="ctr"/>
          <a:lstStyle/>
          <a:p>
            <a:endParaRPr lang="en-US" dirty="0"/>
          </a:p>
        </p:txBody>
      </p:sp>
      <p:sp>
        <p:nvSpPr>
          <p:cNvPr id="5" name="Notes Placeholder 4"/>
          <p:cNvSpPr>
            <a:spLocks noGrp="1"/>
          </p:cNvSpPr>
          <p:nvPr>
            <p:ph type="body" sz="quarter" idx="3"/>
          </p:nvPr>
        </p:nvSpPr>
        <p:spPr>
          <a:xfrm>
            <a:off x="701040" y="4444863"/>
            <a:ext cx="5608320" cy="3636705"/>
          </a:xfrm>
          <a:prstGeom prst="rect">
            <a:avLst/>
          </a:prstGeom>
        </p:spPr>
        <p:txBody>
          <a:bodyPr vert="horz" lIns="92305" tIns="46153" rIns="92305" bIns="4615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672"/>
            <a:ext cx="3037840" cy="463407"/>
          </a:xfrm>
          <a:prstGeom prst="rect">
            <a:avLst/>
          </a:prstGeom>
        </p:spPr>
        <p:txBody>
          <a:bodyPr vert="horz" lIns="92305" tIns="46153" rIns="92305" bIns="4615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772672"/>
            <a:ext cx="3037840" cy="463407"/>
          </a:xfrm>
          <a:prstGeom prst="rect">
            <a:avLst/>
          </a:prstGeom>
        </p:spPr>
        <p:txBody>
          <a:bodyPr vert="horz" lIns="92305" tIns="46153" rIns="92305" bIns="46153" rtlCol="0" anchor="b"/>
          <a:lstStyle>
            <a:lvl1pPr algn="r">
              <a:defRPr sz="1200"/>
            </a:lvl1pPr>
          </a:lstStyle>
          <a:p>
            <a:fld id="{1195C443-0688-4996-A561-4EA44BF3E6E4}" type="slidenum">
              <a:rPr lang="en-US"/>
              <a:t>‹#›</a:t>
            </a:fld>
            <a:endParaRPr lang="en-US" dirty="0"/>
          </a:p>
        </p:txBody>
      </p:sp>
    </p:spTree>
    <p:extLst>
      <p:ext uri="{BB962C8B-B14F-4D97-AF65-F5344CB8AC3E}">
        <p14:creationId xmlns:p14="http://schemas.microsoft.com/office/powerpoint/2010/main" val="2191869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a:t>1</a:t>
            </a:fld>
            <a:endParaRPr lang="en-US" dirty="0"/>
          </a:p>
        </p:txBody>
      </p:sp>
    </p:spTree>
    <p:extLst>
      <p:ext uri="{BB962C8B-B14F-4D97-AF65-F5344CB8AC3E}">
        <p14:creationId xmlns:p14="http://schemas.microsoft.com/office/powerpoint/2010/main" val="37299680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19"/>
            <a:r>
              <a:rPr lang="en-US" altLang="en-US" dirty="0"/>
              <a:t>In closing, remember this, if you go to the doctor for your annual physical and then your dentist or eye doctor during the year, that’s $100 you can claim under the outpatient physician benefit rider. At the employee only rate, it’s about $114 dollars a year. That’s money back in your pocket that can help offset the premium, without even having an accident!</a:t>
            </a:r>
          </a:p>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10</a:t>
            </a:fld>
            <a:endParaRPr lang="en-US" dirty="0"/>
          </a:p>
        </p:txBody>
      </p:sp>
    </p:spTree>
    <p:extLst>
      <p:ext uri="{BB962C8B-B14F-4D97-AF65-F5344CB8AC3E}">
        <p14:creationId xmlns:p14="http://schemas.microsoft.com/office/powerpoint/2010/main" val="19551766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19"/>
            <a:r>
              <a:rPr lang="en-US" altLang="en-US" dirty="0"/>
              <a:t>You can choose to use these benefits however you wish – help pay medical bills and out of pocket medical expenses, assist with travel costs to receive specialized treatment etc.</a:t>
            </a:r>
          </a:p>
          <a:p>
            <a:pPr defTabSz="904419"/>
            <a:endParaRPr lang="en-US" alt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11</a:t>
            </a:fld>
            <a:endParaRPr lang="en-US" dirty="0"/>
          </a:p>
        </p:txBody>
      </p:sp>
    </p:spTree>
    <p:extLst>
      <p:ext uri="{BB962C8B-B14F-4D97-AF65-F5344CB8AC3E}">
        <p14:creationId xmlns:p14="http://schemas.microsoft.com/office/powerpoint/2010/main" val="3199647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95C443-0688-4996-A561-4EA44BF3E6E4}" type="slidenum">
              <a:rPr lang="en-US" smtClean="0"/>
              <a:t>12</a:t>
            </a:fld>
            <a:endParaRPr lang="en-US" dirty="0"/>
          </a:p>
        </p:txBody>
      </p:sp>
    </p:spTree>
    <p:extLst>
      <p:ext uri="{BB962C8B-B14F-4D97-AF65-F5344CB8AC3E}">
        <p14:creationId xmlns:p14="http://schemas.microsoft.com/office/powerpoint/2010/main" val="14299907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19"/>
            <a:r>
              <a:rPr lang="en-US" altLang="en-US" dirty="0"/>
              <a:t>The benefit is then renewed per 12 month period beginning with the first day of benefit under this provision. Actual cost means the amount actually paid by or on behalf of the covered person and accepted by the provider as full payment.</a:t>
            </a:r>
          </a:p>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13</a:t>
            </a:fld>
            <a:endParaRPr lang="en-US" dirty="0"/>
          </a:p>
        </p:txBody>
      </p:sp>
    </p:spTree>
    <p:extLst>
      <p:ext uri="{BB962C8B-B14F-4D97-AF65-F5344CB8AC3E}">
        <p14:creationId xmlns:p14="http://schemas.microsoft.com/office/powerpoint/2010/main" val="17518018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19"/>
            <a:r>
              <a:rPr lang="en-US" altLang="en-US" dirty="0"/>
              <a:t>The benefit is then renewed per 12 month period beginning with the first day of benefit under this provision. Actual cost means the amount actually paid by or on behalf of the covered person and accepted by the provider as full payment.</a:t>
            </a:r>
          </a:p>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14</a:t>
            </a:fld>
            <a:endParaRPr lang="en-US" dirty="0"/>
          </a:p>
        </p:txBody>
      </p:sp>
    </p:spTree>
    <p:extLst>
      <p:ext uri="{BB962C8B-B14F-4D97-AF65-F5344CB8AC3E}">
        <p14:creationId xmlns:p14="http://schemas.microsoft.com/office/powerpoint/2010/main" val="17518018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19"/>
            <a:r>
              <a:rPr lang="en-US" altLang="en-US" dirty="0"/>
              <a:t>The benefit is then renewed per 12 month period beginning with the first day of benefit under this provision. Actual cost means the amount actually paid by or on behalf of the covered person and accepted by the provider as full payment.</a:t>
            </a:r>
          </a:p>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15</a:t>
            </a:fld>
            <a:endParaRPr lang="en-US" dirty="0"/>
          </a:p>
        </p:txBody>
      </p:sp>
    </p:spTree>
    <p:extLst>
      <p:ext uri="{BB962C8B-B14F-4D97-AF65-F5344CB8AC3E}">
        <p14:creationId xmlns:p14="http://schemas.microsoft.com/office/powerpoint/2010/main" val="17518018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You can choose to use these benefits however you wish – help pay medical bills and out of pocket medical expenses, assist with travel costs to receive specialized treatment etc.</a:t>
            </a:r>
          </a:p>
        </p:txBody>
      </p:sp>
      <p:sp>
        <p:nvSpPr>
          <p:cNvPr id="4" name="Slide Number Placeholder 3"/>
          <p:cNvSpPr>
            <a:spLocks noGrp="1"/>
          </p:cNvSpPr>
          <p:nvPr>
            <p:ph type="sldNum" sz="quarter" idx="10"/>
          </p:nvPr>
        </p:nvSpPr>
        <p:spPr/>
        <p:txBody>
          <a:bodyPr/>
          <a:lstStyle/>
          <a:p>
            <a:fld id="{1195C443-0688-4996-A561-4EA44BF3E6E4}" type="slidenum">
              <a:rPr lang="en-US" smtClean="0"/>
              <a:t>16</a:t>
            </a:fld>
            <a:endParaRPr lang="en-US" dirty="0"/>
          </a:p>
        </p:txBody>
      </p:sp>
    </p:spTree>
    <p:extLst>
      <p:ext uri="{BB962C8B-B14F-4D97-AF65-F5344CB8AC3E}">
        <p14:creationId xmlns:p14="http://schemas.microsoft.com/office/powerpoint/2010/main" val="3199647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17</a:t>
            </a:fld>
            <a:endParaRPr lang="en-US" dirty="0"/>
          </a:p>
        </p:txBody>
      </p:sp>
    </p:spTree>
    <p:extLst>
      <p:ext uri="{BB962C8B-B14F-4D97-AF65-F5344CB8AC3E}">
        <p14:creationId xmlns:p14="http://schemas.microsoft.com/office/powerpoint/2010/main" val="3199647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a:t>18</a:t>
            </a:fld>
            <a:endParaRPr lang="en-US" dirty="0"/>
          </a:p>
        </p:txBody>
      </p:sp>
    </p:spTree>
    <p:extLst>
      <p:ext uri="{BB962C8B-B14F-4D97-AF65-F5344CB8AC3E}">
        <p14:creationId xmlns:p14="http://schemas.microsoft.com/office/powerpoint/2010/main" val="37299680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19</a:t>
            </a:fld>
            <a:endParaRPr lang="en-US" dirty="0"/>
          </a:p>
        </p:txBody>
      </p:sp>
    </p:spTree>
    <p:extLst>
      <p:ext uri="{BB962C8B-B14F-4D97-AF65-F5344CB8AC3E}">
        <p14:creationId xmlns:p14="http://schemas.microsoft.com/office/powerpoint/2010/main" val="319964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95C443-0688-4996-A561-4EA44BF3E6E4}" type="slidenum">
              <a:rPr lang="en-US" smtClean="0"/>
              <a:t>2</a:t>
            </a:fld>
            <a:endParaRPr lang="en-US" dirty="0"/>
          </a:p>
        </p:txBody>
      </p:sp>
    </p:spTree>
    <p:extLst>
      <p:ext uri="{BB962C8B-B14F-4D97-AF65-F5344CB8AC3E}">
        <p14:creationId xmlns:p14="http://schemas.microsoft.com/office/powerpoint/2010/main" val="33632020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20</a:t>
            </a:fld>
            <a:endParaRPr lang="en-US" dirty="0"/>
          </a:p>
        </p:txBody>
      </p:sp>
    </p:spTree>
    <p:extLst>
      <p:ext uri="{BB962C8B-B14F-4D97-AF65-F5344CB8AC3E}">
        <p14:creationId xmlns:p14="http://schemas.microsoft.com/office/powerpoint/2010/main" val="3199647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a:t>22</a:t>
            </a:fld>
            <a:endParaRPr lang="en-US" dirty="0"/>
          </a:p>
        </p:txBody>
      </p:sp>
    </p:spTree>
    <p:extLst>
      <p:ext uri="{BB962C8B-B14F-4D97-AF65-F5344CB8AC3E}">
        <p14:creationId xmlns:p14="http://schemas.microsoft.com/office/powerpoint/2010/main" val="37299680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23</a:t>
            </a:fld>
            <a:endParaRPr lang="en-US" dirty="0"/>
          </a:p>
        </p:txBody>
      </p:sp>
    </p:spTree>
    <p:extLst>
      <p:ext uri="{BB962C8B-B14F-4D97-AF65-F5344CB8AC3E}">
        <p14:creationId xmlns:p14="http://schemas.microsoft.com/office/powerpoint/2010/main" val="3199647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24</a:t>
            </a:fld>
            <a:endParaRPr lang="en-US" dirty="0"/>
          </a:p>
        </p:txBody>
      </p:sp>
    </p:spTree>
    <p:extLst>
      <p:ext uri="{BB962C8B-B14F-4D97-AF65-F5344CB8AC3E}">
        <p14:creationId xmlns:p14="http://schemas.microsoft.com/office/powerpoint/2010/main" val="3199647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a:t>25</a:t>
            </a:fld>
            <a:endParaRPr lang="en-US" dirty="0"/>
          </a:p>
        </p:txBody>
      </p:sp>
    </p:spTree>
    <p:extLst>
      <p:ext uri="{BB962C8B-B14F-4D97-AF65-F5344CB8AC3E}">
        <p14:creationId xmlns:p14="http://schemas.microsoft.com/office/powerpoint/2010/main" val="37299680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26</a:t>
            </a:fld>
            <a:endParaRPr lang="en-US" dirty="0"/>
          </a:p>
        </p:txBody>
      </p:sp>
    </p:spTree>
    <p:extLst>
      <p:ext uri="{BB962C8B-B14F-4D97-AF65-F5344CB8AC3E}">
        <p14:creationId xmlns:p14="http://schemas.microsoft.com/office/powerpoint/2010/main" val="21573083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John Smith makes $36,000 per year.</a:t>
            </a:r>
          </a:p>
          <a:p>
            <a:r>
              <a:rPr lang="en-US" altLang="en-US" dirty="0"/>
              <a:t>He falls into the 15% federal, 5% state and 7.65% Social Security tax brackets.</a:t>
            </a:r>
          </a:p>
          <a:p>
            <a:r>
              <a:rPr lang="en-US" altLang="en-US" dirty="0"/>
              <a:t>He is married and has 2 kids, ages 3 and 7.</a:t>
            </a:r>
          </a:p>
          <a:p>
            <a:r>
              <a:rPr lang="en-US" altLang="en-US" dirty="0"/>
              <a:t>He has family health coverage.</a:t>
            </a:r>
          </a:p>
          <a:p>
            <a:r>
              <a:rPr lang="en-US" altLang="en-US" dirty="0"/>
              <a:t>He has approximately $2,400 per year in out of pocket medical expenses for his family.</a:t>
            </a:r>
          </a:p>
        </p:txBody>
      </p:sp>
      <p:sp>
        <p:nvSpPr>
          <p:cNvPr id="4" name="Slide Number Placeholder 3"/>
          <p:cNvSpPr>
            <a:spLocks noGrp="1"/>
          </p:cNvSpPr>
          <p:nvPr>
            <p:ph type="sldNum" sz="quarter" idx="10"/>
          </p:nvPr>
        </p:nvSpPr>
        <p:spPr/>
        <p:txBody>
          <a:bodyPr/>
          <a:lstStyle/>
          <a:p>
            <a:fld id="{1195C443-0688-4996-A561-4EA44BF3E6E4}" type="slidenum">
              <a:rPr lang="en-US" smtClean="0"/>
              <a:t>27</a:t>
            </a:fld>
            <a:endParaRPr lang="en-US" dirty="0"/>
          </a:p>
        </p:txBody>
      </p:sp>
    </p:spTree>
    <p:extLst>
      <p:ext uri="{BB962C8B-B14F-4D97-AF65-F5344CB8AC3E}">
        <p14:creationId xmlns:p14="http://schemas.microsoft.com/office/powerpoint/2010/main" val="26205671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95C443-0688-4996-A561-4EA44BF3E6E4}" type="slidenum">
              <a:rPr lang="en-US" smtClean="0"/>
              <a:t>28</a:t>
            </a:fld>
            <a:endParaRPr lang="en-US" dirty="0"/>
          </a:p>
        </p:txBody>
      </p:sp>
    </p:spTree>
    <p:extLst>
      <p:ext uri="{BB962C8B-B14F-4D97-AF65-F5344CB8AC3E}">
        <p14:creationId xmlns:p14="http://schemas.microsoft.com/office/powerpoint/2010/main" val="39040412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Mention age restrictions for children</a:t>
            </a:r>
          </a:p>
        </p:txBody>
      </p:sp>
      <p:sp>
        <p:nvSpPr>
          <p:cNvPr id="4" name="Slide Number Placeholder 3"/>
          <p:cNvSpPr>
            <a:spLocks noGrp="1"/>
          </p:cNvSpPr>
          <p:nvPr>
            <p:ph type="sldNum" sz="quarter" idx="10"/>
          </p:nvPr>
        </p:nvSpPr>
        <p:spPr/>
        <p:txBody>
          <a:bodyPr/>
          <a:lstStyle/>
          <a:p>
            <a:fld id="{1195C443-0688-4996-A561-4EA44BF3E6E4}" type="slidenum">
              <a:rPr lang="en-US" smtClean="0"/>
              <a:t>29</a:t>
            </a:fld>
            <a:endParaRPr lang="en-US" dirty="0"/>
          </a:p>
        </p:txBody>
      </p:sp>
    </p:spTree>
    <p:extLst>
      <p:ext uri="{BB962C8B-B14F-4D97-AF65-F5344CB8AC3E}">
        <p14:creationId xmlns:p14="http://schemas.microsoft.com/office/powerpoint/2010/main" val="16078248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Mention age restrictions for children</a:t>
            </a:r>
          </a:p>
        </p:txBody>
      </p:sp>
      <p:sp>
        <p:nvSpPr>
          <p:cNvPr id="4" name="Slide Number Placeholder 3"/>
          <p:cNvSpPr>
            <a:spLocks noGrp="1"/>
          </p:cNvSpPr>
          <p:nvPr>
            <p:ph type="sldNum" sz="quarter" idx="10"/>
          </p:nvPr>
        </p:nvSpPr>
        <p:spPr/>
        <p:txBody>
          <a:bodyPr/>
          <a:lstStyle/>
          <a:p>
            <a:fld id="{1195C443-0688-4996-A561-4EA44BF3E6E4}" type="slidenum">
              <a:rPr lang="en-US" smtClean="0"/>
              <a:t>30</a:t>
            </a:fld>
            <a:endParaRPr lang="en-US" dirty="0"/>
          </a:p>
        </p:txBody>
      </p:sp>
    </p:spTree>
    <p:extLst>
      <p:ext uri="{BB962C8B-B14F-4D97-AF65-F5344CB8AC3E}">
        <p14:creationId xmlns:p14="http://schemas.microsoft.com/office/powerpoint/2010/main" val="1607824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a:t>3</a:t>
            </a:fld>
            <a:endParaRPr lang="en-US" dirty="0"/>
          </a:p>
        </p:txBody>
      </p:sp>
    </p:spTree>
    <p:extLst>
      <p:ext uri="{BB962C8B-B14F-4D97-AF65-F5344CB8AC3E}">
        <p14:creationId xmlns:p14="http://schemas.microsoft.com/office/powerpoint/2010/main" val="37299680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Mention age restrictions for children</a:t>
            </a:r>
          </a:p>
        </p:txBody>
      </p:sp>
      <p:sp>
        <p:nvSpPr>
          <p:cNvPr id="4" name="Slide Number Placeholder 3"/>
          <p:cNvSpPr>
            <a:spLocks noGrp="1"/>
          </p:cNvSpPr>
          <p:nvPr>
            <p:ph type="sldNum" sz="quarter" idx="10"/>
          </p:nvPr>
        </p:nvSpPr>
        <p:spPr/>
        <p:txBody>
          <a:bodyPr/>
          <a:lstStyle/>
          <a:p>
            <a:fld id="{1195C443-0688-4996-A561-4EA44BF3E6E4}" type="slidenum">
              <a:rPr lang="en-US" smtClean="0"/>
              <a:t>31</a:t>
            </a:fld>
            <a:endParaRPr lang="en-US" dirty="0"/>
          </a:p>
        </p:txBody>
      </p:sp>
    </p:spTree>
    <p:extLst>
      <p:ext uri="{BB962C8B-B14F-4D97-AF65-F5344CB8AC3E}">
        <p14:creationId xmlns:p14="http://schemas.microsoft.com/office/powerpoint/2010/main" val="16078248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a:t>32</a:t>
            </a:fld>
            <a:endParaRPr lang="en-US" dirty="0"/>
          </a:p>
        </p:txBody>
      </p:sp>
    </p:spTree>
    <p:extLst>
      <p:ext uri="{BB962C8B-B14F-4D97-AF65-F5344CB8AC3E}">
        <p14:creationId xmlns:p14="http://schemas.microsoft.com/office/powerpoint/2010/main" val="37299680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a:t>33</a:t>
            </a:fld>
            <a:endParaRPr lang="en-US" dirty="0"/>
          </a:p>
        </p:txBody>
      </p:sp>
    </p:spTree>
    <p:extLst>
      <p:ext uri="{BB962C8B-B14F-4D97-AF65-F5344CB8AC3E}">
        <p14:creationId xmlns:p14="http://schemas.microsoft.com/office/powerpoint/2010/main" val="1514078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95C443-0688-4996-A561-4EA44BF3E6E4}" type="slidenum">
              <a:rPr lang="en-US" smtClean="0"/>
              <a:t>34</a:t>
            </a:fld>
            <a:endParaRPr lang="en-US" dirty="0"/>
          </a:p>
        </p:txBody>
      </p:sp>
    </p:spTree>
    <p:extLst>
      <p:ext uri="{BB962C8B-B14F-4D97-AF65-F5344CB8AC3E}">
        <p14:creationId xmlns:p14="http://schemas.microsoft.com/office/powerpoint/2010/main" val="6914787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a:t>
            </a:r>
            <a:r>
              <a:rPr lang="en-US" baseline="0" dirty="0"/>
              <a:t> exactly is the Debit Card For?</a:t>
            </a:r>
            <a:endParaRPr lang="en-US" dirty="0"/>
          </a:p>
          <a:p>
            <a:endParaRPr lang="en-US" dirty="0"/>
          </a:p>
          <a:p>
            <a:r>
              <a:rPr lang="en-US" dirty="0"/>
              <a:t>The Benefits Debit Card is a MasterCard® debit card that is designed to reduce your out-of-pocket expenses and the hassle of writing a check or paying with cash. This card allows you to pay for your healthcare needs—at qualified locations that accept MasterCard®--without the hassle of a reimbursement check.</a:t>
            </a:r>
          </a:p>
        </p:txBody>
      </p:sp>
      <p:sp>
        <p:nvSpPr>
          <p:cNvPr id="4" name="Slide Number Placeholder 3"/>
          <p:cNvSpPr>
            <a:spLocks noGrp="1"/>
          </p:cNvSpPr>
          <p:nvPr>
            <p:ph type="sldNum" sz="quarter" idx="10"/>
          </p:nvPr>
        </p:nvSpPr>
        <p:spPr/>
        <p:txBody>
          <a:bodyPr/>
          <a:lstStyle/>
          <a:p>
            <a:fld id="{1195C443-0688-4996-A561-4EA44BF3E6E4}" type="slidenum">
              <a:rPr lang="en-US"/>
              <a:t>35</a:t>
            </a:fld>
            <a:endParaRPr lang="en-US" dirty="0"/>
          </a:p>
        </p:txBody>
      </p:sp>
    </p:spTree>
    <p:extLst>
      <p:ext uri="{BB962C8B-B14F-4D97-AF65-F5344CB8AC3E}">
        <p14:creationId xmlns:p14="http://schemas.microsoft.com/office/powerpoint/2010/main" val="22089695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a:t>36</a:t>
            </a:fld>
            <a:endParaRPr lang="en-US" dirty="0"/>
          </a:p>
        </p:txBody>
      </p:sp>
    </p:spTree>
    <p:extLst>
      <p:ext uri="{BB962C8B-B14F-4D97-AF65-F5344CB8AC3E}">
        <p14:creationId xmlns:p14="http://schemas.microsoft.com/office/powerpoint/2010/main" val="36976154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 them to reference</a:t>
            </a:r>
            <a:r>
              <a:rPr lang="en-US" baseline="0" dirty="0"/>
              <a:t> FSA Overview in Booklet (on back of page)</a:t>
            </a:r>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37</a:t>
            </a:fld>
            <a:endParaRPr lang="en-US" dirty="0"/>
          </a:p>
        </p:txBody>
      </p:sp>
    </p:spTree>
    <p:extLst>
      <p:ext uri="{BB962C8B-B14F-4D97-AF65-F5344CB8AC3E}">
        <p14:creationId xmlns:p14="http://schemas.microsoft.com/office/powerpoint/2010/main" val="115703147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a:t>38</a:t>
            </a:fld>
            <a:endParaRPr lang="en-US" dirty="0"/>
          </a:p>
        </p:txBody>
      </p:sp>
    </p:spTree>
    <p:extLst>
      <p:ext uri="{BB962C8B-B14F-4D97-AF65-F5344CB8AC3E}">
        <p14:creationId xmlns:p14="http://schemas.microsoft.com/office/powerpoint/2010/main" val="2208969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95C443-0688-4996-A561-4EA44BF3E6E4}" type="slidenum">
              <a:rPr lang="en-US" smtClean="0"/>
              <a:t>4</a:t>
            </a:fld>
            <a:endParaRPr lang="en-US" dirty="0"/>
          </a:p>
        </p:txBody>
      </p:sp>
    </p:spTree>
    <p:extLst>
      <p:ext uri="{BB962C8B-B14F-4D97-AF65-F5344CB8AC3E}">
        <p14:creationId xmlns:p14="http://schemas.microsoft.com/office/powerpoint/2010/main" val="2181015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95C443-0688-4996-A561-4EA44BF3E6E4}" type="slidenum">
              <a:rPr lang="en-US" smtClean="0"/>
              <a:t>5</a:t>
            </a:fld>
            <a:endParaRPr lang="en-US" dirty="0"/>
          </a:p>
        </p:txBody>
      </p:sp>
    </p:spTree>
    <p:extLst>
      <p:ext uri="{BB962C8B-B14F-4D97-AF65-F5344CB8AC3E}">
        <p14:creationId xmlns:p14="http://schemas.microsoft.com/office/powerpoint/2010/main" val="2601599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19"/>
            <a:r>
              <a:rPr lang="en-US" altLang="en-US" dirty="0">
                <a:solidFill>
                  <a:schemeClr val="tx1"/>
                </a:solidFill>
              </a:rPr>
              <a:t>Accidental injuries may occur at home doing yard work – slip and fall off the ladder while cleaning the gutters, driving to the grocery store and having a car wreck, or maybe your child gets hurt while playing at school or during an organized sport, etc.</a:t>
            </a:r>
          </a:p>
          <a:p>
            <a:endParaRPr lang="en-US" dirty="0"/>
          </a:p>
          <a:p>
            <a:pPr defTabSz="904419"/>
            <a:r>
              <a:rPr lang="en-US" altLang="en-US" dirty="0">
                <a:solidFill>
                  <a:schemeClr val="tx1"/>
                </a:solidFill>
              </a:rPr>
              <a:t>You can choose to use these benefits however you wish – help pay medical bills and out of pocket medical expenses, or pay your car payment while off work, etc.</a:t>
            </a:r>
          </a:p>
          <a:p>
            <a:endParaRPr lang="en-US" dirty="0"/>
          </a:p>
          <a:p>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6</a:t>
            </a:fld>
            <a:endParaRPr lang="en-US" dirty="0"/>
          </a:p>
        </p:txBody>
      </p:sp>
    </p:spTree>
    <p:extLst>
      <p:ext uri="{BB962C8B-B14F-4D97-AF65-F5344CB8AC3E}">
        <p14:creationId xmlns:p14="http://schemas.microsoft.com/office/powerpoint/2010/main" val="2463821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95C443-0688-4996-A561-4EA44BF3E6E4}" type="slidenum">
              <a:rPr lang="en-US" smtClean="0"/>
              <a:t>7</a:t>
            </a:fld>
            <a:endParaRPr lang="en-US" dirty="0"/>
          </a:p>
        </p:txBody>
      </p:sp>
    </p:spTree>
    <p:extLst>
      <p:ext uri="{BB962C8B-B14F-4D97-AF65-F5344CB8AC3E}">
        <p14:creationId xmlns:p14="http://schemas.microsoft.com/office/powerpoint/2010/main" val="602206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95C443-0688-4996-A561-4EA44BF3E6E4}" type="slidenum">
              <a:rPr lang="en-US" smtClean="0"/>
              <a:t>8</a:t>
            </a:fld>
            <a:endParaRPr lang="en-US" dirty="0"/>
          </a:p>
        </p:txBody>
      </p:sp>
    </p:spTree>
    <p:extLst>
      <p:ext uri="{BB962C8B-B14F-4D97-AF65-F5344CB8AC3E}">
        <p14:creationId xmlns:p14="http://schemas.microsoft.com/office/powerpoint/2010/main" val="9975255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2891">
              <a:defRPr/>
            </a:pPr>
            <a:endParaRPr lang="en-US" dirty="0"/>
          </a:p>
        </p:txBody>
      </p:sp>
      <p:sp>
        <p:nvSpPr>
          <p:cNvPr id="4" name="Slide Number Placeholder 3"/>
          <p:cNvSpPr>
            <a:spLocks noGrp="1"/>
          </p:cNvSpPr>
          <p:nvPr>
            <p:ph type="sldNum" sz="quarter" idx="10"/>
          </p:nvPr>
        </p:nvSpPr>
        <p:spPr/>
        <p:txBody>
          <a:bodyPr/>
          <a:lstStyle/>
          <a:p>
            <a:fld id="{1195C443-0688-4996-A561-4EA44BF3E6E4}" type="slidenum">
              <a:rPr lang="en-US" smtClean="0"/>
              <a:t>9</a:t>
            </a:fld>
            <a:endParaRPr lang="en-US" dirty="0"/>
          </a:p>
        </p:txBody>
      </p:sp>
    </p:spTree>
    <p:extLst>
      <p:ext uri="{BB962C8B-B14F-4D97-AF65-F5344CB8AC3E}">
        <p14:creationId xmlns:p14="http://schemas.microsoft.com/office/powerpoint/2010/main" val="4090460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9/29/2025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9/29/2025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9/29/2025</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noreply@glynn.info"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r>
              <a:rPr lang="en-US" dirty="0"/>
              <a:t>Glynn Griffing &amp; Associates</a:t>
            </a:r>
          </a:p>
        </p:txBody>
      </p:sp>
      <p:sp>
        <p:nvSpPr>
          <p:cNvPr id="3" name="Subtitle 2"/>
          <p:cNvSpPr>
            <a:spLocks noGrp="1"/>
          </p:cNvSpPr>
          <p:nvPr>
            <p:ph type="subTitle" idx="1"/>
          </p:nvPr>
        </p:nvSpPr>
        <p:spPr/>
        <p:txBody>
          <a:bodyPr/>
          <a:lstStyle/>
          <a:p>
            <a:pPr algn="r"/>
            <a:r>
              <a:rPr lang="en-US" dirty="0"/>
              <a:t>Employee Benefits and Insurance  </a:t>
            </a:r>
            <a:r>
              <a:rPr lang="en-US" dirty="0">
                <a:sym typeface="Symbol" panose="05050102010706020507" pitchFamily="18" charset="2"/>
              </a:rPr>
              <a:t>  Professional Service. Personal Care.</a:t>
            </a:r>
            <a:endParaRPr lang="en-US"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7558" t="13741" r="15356" b="40188"/>
          <a:stretch/>
        </p:blipFill>
        <p:spPr>
          <a:xfrm>
            <a:off x="581191" y="670422"/>
            <a:ext cx="3167150" cy="2175029"/>
          </a:xfrm>
          <a:prstGeom prst="rect">
            <a:avLst/>
          </a:prstGeom>
        </p:spPr>
      </p:pic>
      <p:sp>
        <p:nvSpPr>
          <p:cNvPr id="6" name="TextBox 5"/>
          <p:cNvSpPr txBox="1"/>
          <p:nvPr/>
        </p:nvSpPr>
        <p:spPr>
          <a:xfrm>
            <a:off x="2362199" y="4011438"/>
            <a:ext cx="7410449" cy="1708160"/>
          </a:xfrm>
          <a:prstGeom prst="rect">
            <a:avLst/>
          </a:prstGeom>
        </p:spPr>
        <p:txBody>
          <a:bodyPr wrap="square" rtlCol="0">
            <a:spAutoFit/>
          </a:bodyPr>
          <a:lstStyle/>
          <a:p>
            <a:pPr algn="ctr"/>
            <a:r>
              <a:rPr lang="en-US" sz="3500" b="1" dirty="0">
                <a:solidFill>
                  <a:srgbClr val="FFFFFF"/>
                </a:solidFill>
              </a:rPr>
              <a:t>MS Gaming Commission</a:t>
            </a:r>
          </a:p>
          <a:p>
            <a:pPr algn="ctr"/>
            <a:endParaRPr lang="en-US" sz="3500" b="1" dirty="0">
              <a:solidFill>
                <a:srgbClr val="FFFFFF"/>
              </a:solidFill>
            </a:endParaRPr>
          </a:p>
          <a:p>
            <a:pPr algn="ctr"/>
            <a:r>
              <a:rPr lang="en-US" sz="3500" dirty="0">
                <a:solidFill>
                  <a:srgbClr val="FFFFFF"/>
                </a:solidFill>
              </a:rPr>
              <a:t>2025 Open Enrollment</a:t>
            </a:r>
            <a:endParaRPr lang="en-US" sz="3500" dirty="0"/>
          </a:p>
        </p:txBody>
      </p:sp>
    </p:spTree>
    <p:extLst>
      <p:ext uri="{BB962C8B-B14F-4D97-AF65-F5344CB8AC3E}">
        <p14:creationId xmlns:p14="http://schemas.microsoft.com/office/powerpoint/2010/main" val="205780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Off-the-job accident:</a:t>
            </a:r>
            <a:br>
              <a:rPr lang="en-US" b="1" dirty="0"/>
            </a:br>
            <a:r>
              <a:rPr lang="en-US" b="1" dirty="0"/>
              <a:t>Summary</a:t>
            </a:r>
          </a:p>
        </p:txBody>
      </p:sp>
      <p:sp>
        <p:nvSpPr>
          <p:cNvPr id="3" name="Content Placeholder 2"/>
          <p:cNvSpPr>
            <a:spLocks noGrp="1"/>
          </p:cNvSpPr>
          <p:nvPr>
            <p:ph idx="1"/>
          </p:nvPr>
        </p:nvSpPr>
        <p:spPr>
          <a:xfrm>
            <a:off x="581192" y="2180496"/>
            <a:ext cx="11029615" cy="4106004"/>
          </a:xfrm>
        </p:spPr>
        <p:txBody>
          <a:bodyPr>
            <a:normAutofit/>
          </a:bodyPr>
          <a:lstStyle/>
          <a:p>
            <a:pPr>
              <a:buFont typeface="Wingdings" panose="05000000000000000000" pitchFamily="2" charset="2"/>
              <a:buChar char="§"/>
            </a:pPr>
            <a:r>
              <a:rPr lang="en-US" altLang="en-US" sz="2000" dirty="0">
                <a:solidFill>
                  <a:schemeClr val="tx1"/>
                </a:solidFill>
              </a:rPr>
              <a:t>There are no health questions on the application</a:t>
            </a:r>
          </a:p>
          <a:p>
            <a:pPr>
              <a:buFont typeface="Wingdings" panose="05000000000000000000" pitchFamily="2" charset="2"/>
              <a:buChar char="§"/>
            </a:pPr>
            <a:r>
              <a:rPr lang="en-US" altLang="en-US" sz="2000" dirty="0">
                <a:solidFill>
                  <a:schemeClr val="tx1"/>
                </a:solidFill>
              </a:rPr>
              <a:t>Please keep in mind it </a:t>
            </a:r>
            <a:r>
              <a:rPr lang="en-US" altLang="en-US" sz="2000" b="1" dirty="0">
                <a:solidFill>
                  <a:schemeClr val="tx1"/>
                </a:solidFill>
              </a:rPr>
              <a:t>will not pay for prior injuries</a:t>
            </a:r>
          </a:p>
          <a:p>
            <a:pPr>
              <a:buFont typeface="Wingdings" panose="05000000000000000000" pitchFamily="2" charset="2"/>
              <a:buChar char="§"/>
            </a:pPr>
            <a:r>
              <a:rPr lang="en-US" altLang="en-US" sz="2000" dirty="0">
                <a:solidFill>
                  <a:schemeClr val="tx1"/>
                </a:solidFill>
              </a:rPr>
              <a:t>The same benefit percentage is paid for all tiers</a:t>
            </a:r>
          </a:p>
          <a:p>
            <a:pPr>
              <a:buFont typeface="Wingdings" panose="05000000000000000000" pitchFamily="2" charset="2"/>
              <a:buChar char="§"/>
            </a:pPr>
            <a:r>
              <a:rPr lang="en-US" altLang="en-US" sz="2000" dirty="0">
                <a:solidFill>
                  <a:schemeClr val="tx1"/>
                </a:solidFill>
              </a:rPr>
              <a:t>You can continue coverage if you leave employment</a:t>
            </a:r>
          </a:p>
          <a:p>
            <a:pPr>
              <a:buFont typeface="Wingdings" panose="05000000000000000000" pitchFamily="2" charset="2"/>
              <a:buChar char="§"/>
            </a:pPr>
            <a:r>
              <a:rPr lang="en-US" altLang="en-US" sz="2000" dirty="0">
                <a:solidFill>
                  <a:schemeClr val="tx1"/>
                </a:solidFill>
              </a:rPr>
              <a:t>You can cover yourself, spouse, and dependent children to age 26</a:t>
            </a:r>
          </a:p>
          <a:p>
            <a:pPr>
              <a:buFont typeface="Wingdings" panose="05000000000000000000" pitchFamily="2" charset="2"/>
              <a:buChar char="§"/>
            </a:pPr>
            <a:r>
              <a:rPr lang="en-US" altLang="en-US" sz="2000" dirty="0">
                <a:solidFill>
                  <a:schemeClr val="tx1"/>
                </a:solidFill>
              </a:rPr>
              <a:t>Claims can be filed online, fax, or mailed and benefits can be received via check or direct deposit.</a:t>
            </a:r>
          </a:p>
          <a:p>
            <a:pPr>
              <a:buFont typeface="Wingdings" panose="05000000000000000000" pitchFamily="2" charset="2"/>
              <a:buChar char="§"/>
            </a:pPr>
            <a:r>
              <a:rPr lang="en-US" altLang="en-US" sz="2000" dirty="0">
                <a:solidFill>
                  <a:schemeClr val="tx1"/>
                </a:solidFill>
              </a:rPr>
              <a:t>Premiums can be pre-taxed</a:t>
            </a:r>
          </a:p>
          <a:p>
            <a:pPr>
              <a:buFont typeface="Wingdings" panose="05000000000000000000" pitchFamily="2" charset="2"/>
              <a:buChar char="§"/>
            </a:pPr>
            <a:r>
              <a:rPr lang="en-US" sz="2000" dirty="0">
                <a:solidFill>
                  <a:schemeClr val="tx1"/>
                </a:solidFill>
              </a:rPr>
              <a:t>This benefit can be used for routine outpatient procedures like</a:t>
            </a:r>
            <a:br>
              <a:rPr lang="en-US" sz="2000" dirty="0">
                <a:solidFill>
                  <a:schemeClr val="tx1"/>
                </a:solidFill>
              </a:rPr>
            </a:br>
            <a:r>
              <a:rPr lang="en-US" sz="2000" dirty="0">
                <a:solidFill>
                  <a:schemeClr val="tx1"/>
                </a:solidFill>
              </a:rPr>
              <a:t>dental and vision services.</a:t>
            </a:r>
            <a:r>
              <a:rPr lang="en-US" altLang="en-US" sz="2000" dirty="0">
                <a:solidFill>
                  <a:schemeClr val="tx1"/>
                </a:solidFill>
              </a:rPr>
              <a:t>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2186875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Allstate benefits:</a:t>
            </a:r>
            <a:br>
              <a:rPr lang="en-US" dirty="0"/>
            </a:br>
            <a:r>
              <a:rPr lang="en-US" b="1" dirty="0"/>
              <a:t>Cancer</a:t>
            </a:r>
          </a:p>
        </p:txBody>
      </p:sp>
      <p:sp>
        <p:nvSpPr>
          <p:cNvPr id="3" name="Content Placeholder 2"/>
          <p:cNvSpPr>
            <a:spLocks noGrp="1"/>
          </p:cNvSpPr>
          <p:nvPr>
            <p:ph idx="1"/>
          </p:nvPr>
        </p:nvSpPr>
        <p:spPr>
          <a:xfrm>
            <a:off x="581192" y="2180496"/>
            <a:ext cx="11029615" cy="4372704"/>
          </a:xfrm>
        </p:spPr>
        <p:txBody>
          <a:bodyPr>
            <a:noAutofit/>
          </a:bodyPr>
          <a:lstStyle/>
          <a:p>
            <a:pPr>
              <a:buFont typeface="Wingdings" panose="05000000000000000000" pitchFamily="2" charset="2"/>
              <a:buChar char="§"/>
            </a:pPr>
            <a:r>
              <a:rPr lang="en-US" altLang="en-US" sz="2000" dirty="0">
                <a:solidFill>
                  <a:schemeClr val="tx1"/>
                </a:solidFill>
              </a:rPr>
              <a:t>The policy is design to pay benefits due to treatment of cancer and specified diseases</a:t>
            </a:r>
          </a:p>
          <a:p>
            <a:pPr>
              <a:buFont typeface="Wingdings" panose="05000000000000000000" pitchFamily="2" charset="2"/>
              <a:buChar char="§"/>
            </a:pPr>
            <a:endParaRPr lang="en-US" altLang="en-US" sz="2000" dirty="0">
              <a:solidFill>
                <a:schemeClr val="tx1"/>
              </a:solidFill>
            </a:endParaRPr>
          </a:p>
          <a:p>
            <a:pPr>
              <a:buFont typeface="Wingdings" panose="05000000000000000000" pitchFamily="2" charset="2"/>
              <a:buChar char="§"/>
            </a:pPr>
            <a:r>
              <a:rPr lang="en-US" altLang="en-US" sz="2000" dirty="0">
                <a:solidFill>
                  <a:schemeClr val="tx1"/>
                </a:solidFill>
              </a:rPr>
              <a:t>Benefits are paid in addition to your major medical insurance</a:t>
            </a:r>
          </a:p>
          <a:p>
            <a:pPr>
              <a:buFont typeface="Wingdings" panose="05000000000000000000" pitchFamily="2" charset="2"/>
              <a:buChar char="§"/>
            </a:pPr>
            <a:endParaRPr lang="en-US" altLang="en-US" sz="2000" dirty="0">
              <a:solidFill>
                <a:schemeClr val="tx1"/>
              </a:solidFill>
            </a:endParaRPr>
          </a:p>
          <a:p>
            <a:pPr>
              <a:buFont typeface="Wingdings" panose="05000000000000000000" pitchFamily="2" charset="2"/>
              <a:buChar char="§"/>
            </a:pPr>
            <a:r>
              <a:rPr lang="en-US" altLang="en-US" sz="2000" dirty="0">
                <a:solidFill>
                  <a:schemeClr val="tx1"/>
                </a:solidFill>
              </a:rPr>
              <a:t>While this plan offers many benefits, we are going to focus on the top 5 most frequently utilized benefits.</a:t>
            </a:r>
          </a:p>
          <a:p>
            <a:pPr>
              <a:buFont typeface="Wingdings" panose="05000000000000000000" pitchFamily="2" charset="2"/>
              <a:buChar char="§"/>
            </a:pPr>
            <a:endParaRPr lang="en-US" altLang="en-US" sz="2000" dirty="0">
              <a:solidFill>
                <a:schemeClr val="tx1"/>
              </a:solidFill>
            </a:endParaRPr>
          </a:p>
          <a:p>
            <a:pPr>
              <a:buFont typeface="Wingdings" panose="05000000000000000000" pitchFamily="2" charset="2"/>
              <a:buChar char="§"/>
            </a:pPr>
            <a:r>
              <a:rPr lang="en-US" altLang="en-US" sz="2000" dirty="0">
                <a:solidFill>
                  <a:schemeClr val="tx1"/>
                </a:solidFill>
              </a:rPr>
              <a:t>You can choose from 3 plan options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2785135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Cancer:</a:t>
            </a:r>
            <a:br>
              <a:rPr lang="en-US" b="1" dirty="0"/>
            </a:br>
            <a:r>
              <a:rPr lang="en-US" b="1" dirty="0"/>
              <a:t>Top Benefits</a:t>
            </a:r>
          </a:p>
        </p:txBody>
      </p:sp>
      <p:sp>
        <p:nvSpPr>
          <p:cNvPr id="3" name="Content Placeholder 2"/>
          <p:cNvSpPr>
            <a:spLocks noGrp="1"/>
          </p:cNvSpPr>
          <p:nvPr>
            <p:ph idx="1"/>
          </p:nvPr>
        </p:nvSpPr>
        <p:spPr>
          <a:xfrm>
            <a:off x="581192" y="1971675"/>
            <a:ext cx="11029615" cy="4486275"/>
          </a:xfrm>
        </p:spPr>
        <p:txBody>
          <a:bodyPr>
            <a:normAutofit lnSpcReduction="10000"/>
          </a:bodyPr>
          <a:lstStyle/>
          <a:p>
            <a:pPr marL="0" indent="0">
              <a:buNone/>
            </a:pPr>
            <a:r>
              <a:rPr lang="en-US" altLang="en-US" sz="2200" dirty="0">
                <a:solidFill>
                  <a:schemeClr val="tx1"/>
                </a:solidFill>
              </a:rPr>
              <a:t>The top benefits most utilized on this policy include:</a:t>
            </a:r>
          </a:p>
          <a:p>
            <a:pPr marL="644128" lvl="1" indent="-342900">
              <a:buFont typeface="Wingdings" panose="05000000000000000000" pitchFamily="2" charset="2"/>
              <a:buChar char="§"/>
            </a:pPr>
            <a:r>
              <a:rPr lang="en-US" altLang="en-US" sz="2000" b="1" dirty="0">
                <a:solidFill>
                  <a:schemeClr val="tx1"/>
                </a:solidFill>
              </a:rPr>
              <a:t>Chemotherapy &amp; Radiation </a:t>
            </a:r>
            <a:r>
              <a:rPr lang="en-US" altLang="en-US" sz="2000" dirty="0">
                <a:solidFill>
                  <a:schemeClr val="tx1"/>
                </a:solidFill>
              </a:rPr>
              <a:t>– this pays the actual cost, up to 10,000, 15,000, or 20,000 every 12 months, for radiation therapy and chemotherapy treatment for cancer, received by a covered person. Depending on which plan design you choose.</a:t>
            </a:r>
          </a:p>
          <a:p>
            <a:pPr marL="644128" lvl="1" indent="-342900">
              <a:buFont typeface="Wingdings" panose="05000000000000000000" pitchFamily="2" charset="2"/>
              <a:buChar char="§"/>
            </a:pPr>
            <a:r>
              <a:rPr lang="en-US" altLang="en-US" sz="2000" b="1" dirty="0">
                <a:solidFill>
                  <a:schemeClr val="tx1"/>
                </a:solidFill>
              </a:rPr>
              <a:t>Wellness/Cancer Screening </a:t>
            </a:r>
            <a:r>
              <a:rPr lang="en-US" altLang="en-US" sz="2000" dirty="0">
                <a:solidFill>
                  <a:schemeClr val="tx1"/>
                </a:solidFill>
              </a:rPr>
              <a:t>– pays $75 or $100 per covered person per calendar year when a screening test is performed</a:t>
            </a:r>
          </a:p>
          <a:p>
            <a:pPr marL="644128" lvl="1" indent="-342900">
              <a:buFont typeface="Wingdings" panose="05000000000000000000" pitchFamily="2" charset="2"/>
              <a:buChar char="§"/>
            </a:pPr>
            <a:r>
              <a:rPr lang="en-US" altLang="en-US" sz="2000" b="1" dirty="0">
                <a:solidFill>
                  <a:schemeClr val="tx1"/>
                </a:solidFill>
              </a:rPr>
              <a:t>Cancer Initial Diagnosis Benefit </a:t>
            </a:r>
            <a:r>
              <a:rPr lang="en-US" altLang="en-US" sz="2000" dirty="0">
                <a:solidFill>
                  <a:schemeClr val="tx1"/>
                </a:solidFill>
              </a:rPr>
              <a:t>– one-time benefit when a covered person is diagnosed for the first time in their life as having cancer other than skin cancer – either $2,000, $4,000, or $5,000.</a:t>
            </a:r>
          </a:p>
          <a:p>
            <a:pPr marL="644128" lvl="1" indent="-342900">
              <a:buFont typeface="Wingdings" panose="05000000000000000000" pitchFamily="2" charset="2"/>
              <a:buChar char="§"/>
            </a:pPr>
            <a:r>
              <a:rPr lang="en-US" altLang="en-US" sz="2000" b="1" dirty="0">
                <a:solidFill>
                  <a:schemeClr val="tx1"/>
                </a:solidFill>
              </a:rPr>
              <a:t>Surgery Benefit </a:t>
            </a:r>
            <a:r>
              <a:rPr lang="en-US" altLang="en-US" sz="2000" dirty="0">
                <a:solidFill>
                  <a:schemeClr val="tx1"/>
                </a:solidFill>
              </a:rPr>
              <a:t>– pay actual charges, up to the amount listed in the Schedule of Surgical Procedures for the specific procedure for the purpose of treating </a:t>
            </a:r>
            <a:br>
              <a:rPr lang="en-US" altLang="en-US" sz="2000" dirty="0">
                <a:solidFill>
                  <a:schemeClr val="tx1"/>
                </a:solidFill>
              </a:rPr>
            </a:br>
            <a:r>
              <a:rPr lang="en-US" altLang="en-US" sz="2000" dirty="0">
                <a:solidFill>
                  <a:schemeClr val="tx1"/>
                </a:solidFill>
              </a:rPr>
              <a:t>a diagnosed cancer or specified disease – no more than $3,000</a:t>
            </a:r>
          </a:p>
          <a:p>
            <a:pPr marL="644128" lvl="1" indent="-342900">
              <a:buFont typeface="Wingdings" panose="05000000000000000000" pitchFamily="2" charset="2"/>
              <a:buChar char="§"/>
            </a:pPr>
            <a:r>
              <a:rPr lang="en-US" altLang="en-US" sz="2000" b="1" dirty="0">
                <a:solidFill>
                  <a:schemeClr val="tx1"/>
                </a:solidFill>
              </a:rPr>
              <a:t>Hospital Confinement </a:t>
            </a:r>
            <a:r>
              <a:rPr lang="en-US" altLang="en-US" sz="2000" dirty="0">
                <a:solidFill>
                  <a:schemeClr val="tx1"/>
                </a:solidFill>
              </a:rPr>
              <a:t>- $200, $300, or $400 a day</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2447020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Cancer:</a:t>
            </a:r>
            <a:br>
              <a:rPr lang="en-US" b="1" dirty="0"/>
            </a:br>
            <a:r>
              <a:rPr lang="en-US" b="1" dirty="0"/>
              <a:t>Other benefits and important notes</a:t>
            </a:r>
          </a:p>
        </p:txBody>
      </p:sp>
      <p:sp>
        <p:nvSpPr>
          <p:cNvPr id="3" name="Content Placeholder 2"/>
          <p:cNvSpPr>
            <a:spLocks noGrp="1"/>
          </p:cNvSpPr>
          <p:nvPr>
            <p:ph idx="1"/>
          </p:nvPr>
        </p:nvSpPr>
        <p:spPr>
          <a:xfrm>
            <a:off x="581192" y="2066925"/>
            <a:ext cx="11029615" cy="4486275"/>
          </a:xfrm>
        </p:spPr>
        <p:txBody>
          <a:bodyPr>
            <a:normAutofit/>
          </a:bodyPr>
          <a:lstStyle/>
          <a:p>
            <a:pPr>
              <a:lnSpc>
                <a:spcPct val="150000"/>
              </a:lnSpc>
              <a:buFont typeface="Wingdings" panose="05000000000000000000" pitchFamily="2" charset="2"/>
              <a:buChar char="§"/>
            </a:pPr>
            <a:r>
              <a:rPr lang="en-US" altLang="en-US" sz="2000" dirty="0">
                <a:solidFill>
                  <a:schemeClr val="tx1"/>
                </a:solidFill>
              </a:rPr>
              <a:t>Other important benefits include travel and transportation, second opinion, medical imaging, blood plasma and platelets plus many others.</a:t>
            </a:r>
          </a:p>
          <a:p>
            <a:pPr>
              <a:lnSpc>
                <a:spcPct val="150000"/>
              </a:lnSpc>
              <a:buFont typeface="Wingdings" panose="05000000000000000000" pitchFamily="2" charset="2"/>
              <a:buChar char="§"/>
            </a:pPr>
            <a:r>
              <a:rPr lang="en-US" altLang="en-US" sz="2000" dirty="0">
                <a:solidFill>
                  <a:schemeClr val="tx1"/>
                </a:solidFill>
              </a:rPr>
              <a:t>The radiation/chemotherapy benefit pays actual costs instead of being capped on a per day or per week basis</a:t>
            </a:r>
          </a:p>
          <a:p>
            <a:pPr>
              <a:lnSpc>
                <a:spcPct val="150000"/>
              </a:lnSpc>
              <a:buFont typeface="Wingdings" panose="05000000000000000000" pitchFamily="2" charset="2"/>
              <a:buChar char="§"/>
            </a:pPr>
            <a:r>
              <a:rPr lang="en-US" altLang="en-US" sz="2000" dirty="0">
                <a:solidFill>
                  <a:schemeClr val="tx1"/>
                </a:solidFill>
              </a:rPr>
              <a:t>Initial diagnosis benefit is an eligible benefit for those who have not been diagnosed with cancer before.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314251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Cancer:</a:t>
            </a:r>
            <a:br>
              <a:rPr lang="en-US" b="1" dirty="0"/>
            </a:br>
            <a:r>
              <a:rPr lang="en-US" b="1" dirty="0"/>
              <a:t>claim scenario</a:t>
            </a:r>
          </a:p>
        </p:txBody>
      </p:sp>
      <p:sp>
        <p:nvSpPr>
          <p:cNvPr id="3" name="Content Placeholder 2"/>
          <p:cNvSpPr>
            <a:spLocks noGrp="1"/>
          </p:cNvSpPr>
          <p:nvPr>
            <p:ph idx="1"/>
          </p:nvPr>
        </p:nvSpPr>
        <p:spPr>
          <a:xfrm>
            <a:off x="581192" y="2066925"/>
            <a:ext cx="11029615" cy="4486275"/>
          </a:xfrm>
        </p:spPr>
        <p:txBody>
          <a:bodyPr>
            <a:normAutofit/>
          </a:bodyPr>
          <a:lstStyle/>
          <a:p>
            <a:pPr>
              <a:buFont typeface="Wingdings" panose="05000000000000000000" pitchFamily="2" charset="2"/>
              <a:buChar char="§"/>
            </a:pPr>
            <a:r>
              <a:rPr lang="en-US" altLang="en-US" sz="2000" dirty="0">
                <a:solidFill>
                  <a:schemeClr val="tx1"/>
                </a:solidFill>
              </a:rPr>
              <a:t>Option 2 Plan</a:t>
            </a:r>
          </a:p>
          <a:p>
            <a:pPr marL="586978" lvl="1" indent="-285750">
              <a:buFont typeface="Wingdings" panose="05000000000000000000" pitchFamily="2" charset="2"/>
              <a:buChar char="§"/>
            </a:pPr>
            <a:r>
              <a:rPr lang="en-US" altLang="en-US" sz="1800" dirty="0">
                <a:solidFill>
                  <a:schemeClr val="tx1"/>
                </a:solidFill>
              </a:rPr>
              <a:t>A trip to the doctor for an annual wellness screening: $100. This results to further tests.</a:t>
            </a:r>
          </a:p>
          <a:p>
            <a:pPr marL="586978" lvl="1" indent="-285750">
              <a:buFont typeface="Wingdings" panose="05000000000000000000" pitchFamily="2" charset="2"/>
              <a:buChar char="§"/>
            </a:pPr>
            <a:r>
              <a:rPr lang="en-US" altLang="en-US" sz="1800" dirty="0">
                <a:solidFill>
                  <a:schemeClr val="tx1"/>
                </a:solidFill>
              </a:rPr>
              <a:t>Sadly, a lung cancer diagnosis is made</a:t>
            </a:r>
          </a:p>
          <a:p>
            <a:pPr marL="586978" lvl="1" indent="-285750">
              <a:buFont typeface="Wingdings" panose="05000000000000000000" pitchFamily="2" charset="2"/>
              <a:buChar char="§"/>
            </a:pPr>
            <a:r>
              <a:rPr lang="en-US" altLang="en-US" sz="1800" dirty="0">
                <a:solidFill>
                  <a:schemeClr val="tx1"/>
                </a:solidFill>
              </a:rPr>
              <a:t>Initial Diagnosis: $4,000</a:t>
            </a:r>
          </a:p>
          <a:p>
            <a:pPr marL="586978" lvl="1" indent="-285750">
              <a:buFont typeface="Wingdings" panose="05000000000000000000" pitchFamily="2" charset="2"/>
              <a:buChar char="§"/>
            </a:pPr>
            <a:r>
              <a:rPr lang="en-US" altLang="en-US" sz="1800" dirty="0">
                <a:solidFill>
                  <a:schemeClr val="tx1"/>
                </a:solidFill>
              </a:rPr>
              <a:t>Medical Imaging performed: $750</a:t>
            </a:r>
          </a:p>
          <a:p>
            <a:pPr marL="586978" lvl="1" indent="-285750">
              <a:buFont typeface="Wingdings" panose="05000000000000000000" pitchFamily="2" charset="2"/>
              <a:buChar char="§"/>
            </a:pPr>
            <a:r>
              <a:rPr lang="en-US" altLang="en-US" sz="1800" dirty="0">
                <a:solidFill>
                  <a:schemeClr val="tx1"/>
                </a:solidFill>
              </a:rPr>
              <a:t>You elect to have a second opinion of the treatment or surgery recommended: $400</a:t>
            </a:r>
          </a:p>
          <a:p>
            <a:pPr marL="586978" lvl="1" indent="-285750">
              <a:buFont typeface="Wingdings" panose="05000000000000000000" pitchFamily="2" charset="2"/>
              <a:buChar char="§"/>
            </a:pPr>
            <a:r>
              <a:rPr lang="en-US" altLang="en-US" sz="1800" dirty="0">
                <a:solidFill>
                  <a:schemeClr val="tx1"/>
                </a:solidFill>
              </a:rPr>
              <a:t>A few treatments of chemotherapy or radiation therapy result in reaching the $15,000 benefit limit</a:t>
            </a:r>
          </a:p>
          <a:p>
            <a:pPr marL="586978" lvl="1" indent="-285750">
              <a:buFont typeface="Wingdings" panose="05000000000000000000" pitchFamily="2" charset="2"/>
              <a:buChar char="§"/>
            </a:pPr>
            <a:r>
              <a:rPr lang="en-US" altLang="en-US" sz="1800" dirty="0">
                <a:solidFill>
                  <a:schemeClr val="tx1"/>
                </a:solidFill>
              </a:rPr>
              <a:t>In addition to the treatment, surgery is also required (amount based on</a:t>
            </a:r>
            <a:br>
              <a:rPr lang="en-US" altLang="en-US" sz="1800" dirty="0">
                <a:solidFill>
                  <a:schemeClr val="tx1"/>
                </a:solidFill>
              </a:rPr>
            </a:br>
            <a:r>
              <a:rPr lang="en-US" altLang="en-US" sz="1800" dirty="0">
                <a:solidFill>
                  <a:schemeClr val="tx1"/>
                </a:solidFill>
              </a:rPr>
              <a:t>surgical schedule)</a:t>
            </a:r>
          </a:p>
          <a:p>
            <a:pPr marL="586978" lvl="1" indent="-285750">
              <a:buFont typeface="Wingdings" panose="05000000000000000000" pitchFamily="2" charset="2"/>
              <a:buChar char="§"/>
            </a:pPr>
            <a:r>
              <a:rPr lang="en-US" altLang="en-US" sz="1800" dirty="0">
                <a:solidFill>
                  <a:schemeClr val="tx1"/>
                </a:solidFill>
              </a:rPr>
              <a:t>Total Benefit: around $20,000 plus any eligible surgery benefits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3214723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Cancer:</a:t>
            </a:r>
            <a:br>
              <a:rPr lang="en-US" b="1" dirty="0"/>
            </a:br>
            <a:r>
              <a:rPr lang="en-US" b="1" dirty="0"/>
              <a:t>Summary</a:t>
            </a:r>
          </a:p>
        </p:txBody>
      </p:sp>
      <p:sp>
        <p:nvSpPr>
          <p:cNvPr id="3" name="Content Placeholder 2"/>
          <p:cNvSpPr>
            <a:spLocks noGrp="1"/>
          </p:cNvSpPr>
          <p:nvPr>
            <p:ph idx="1"/>
          </p:nvPr>
        </p:nvSpPr>
        <p:spPr>
          <a:xfrm>
            <a:off x="581192" y="2066925"/>
            <a:ext cx="11029615" cy="4486275"/>
          </a:xfrm>
        </p:spPr>
        <p:txBody>
          <a:bodyPr>
            <a:normAutofit/>
          </a:bodyPr>
          <a:lstStyle/>
          <a:p>
            <a:pPr>
              <a:buFont typeface="Wingdings" panose="05000000000000000000" pitchFamily="2" charset="2"/>
              <a:buChar char="§"/>
            </a:pPr>
            <a:r>
              <a:rPr lang="en-US" altLang="en-US" dirty="0">
                <a:solidFill>
                  <a:schemeClr val="tx1"/>
                </a:solidFill>
              </a:rPr>
              <a:t>Again, there are three plan designs to choose from</a:t>
            </a:r>
          </a:p>
          <a:p>
            <a:pPr>
              <a:buFont typeface="Wingdings" panose="05000000000000000000" pitchFamily="2" charset="2"/>
              <a:buChar char="§"/>
            </a:pPr>
            <a:r>
              <a:rPr lang="en-US" altLang="en-US" dirty="0">
                <a:solidFill>
                  <a:schemeClr val="tx1"/>
                </a:solidFill>
              </a:rPr>
              <a:t>There are only a few health questions regarding cancer/specified disease history on the application; Premiums can be pre-taxed</a:t>
            </a:r>
          </a:p>
          <a:p>
            <a:pPr>
              <a:buFont typeface="Wingdings" panose="05000000000000000000" pitchFamily="2" charset="2"/>
              <a:buChar char="§"/>
            </a:pPr>
            <a:r>
              <a:rPr lang="en-US" altLang="en-US" dirty="0">
                <a:solidFill>
                  <a:schemeClr val="tx1"/>
                </a:solidFill>
              </a:rPr>
              <a:t>There is a 12 month pre-ex limitation; Allstate will credit for time insured under prior coverage if currently enrolled in payroll deducted cancer plan</a:t>
            </a:r>
          </a:p>
          <a:p>
            <a:pPr>
              <a:buFont typeface="Wingdings" panose="05000000000000000000" pitchFamily="2" charset="2"/>
              <a:buChar char="§"/>
            </a:pPr>
            <a:r>
              <a:rPr lang="en-US" altLang="en-US" dirty="0">
                <a:solidFill>
                  <a:schemeClr val="tx1"/>
                </a:solidFill>
              </a:rPr>
              <a:t>The radiation therapy/chemotherapy benefits renews every 12 months</a:t>
            </a:r>
          </a:p>
          <a:p>
            <a:pPr>
              <a:buFont typeface="Wingdings" panose="05000000000000000000" pitchFamily="2" charset="2"/>
              <a:buChar char="§"/>
            </a:pPr>
            <a:r>
              <a:rPr lang="en-US" altLang="en-US" dirty="0">
                <a:solidFill>
                  <a:schemeClr val="tx1"/>
                </a:solidFill>
              </a:rPr>
              <a:t>Annual wellness benefit (result of test does not matter)</a:t>
            </a:r>
          </a:p>
          <a:p>
            <a:pPr>
              <a:buFont typeface="Wingdings" panose="05000000000000000000" pitchFamily="2" charset="2"/>
              <a:buChar char="§"/>
            </a:pPr>
            <a:r>
              <a:rPr lang="en-US" altLang="en-US" dirty="0">
                <a:solidFill>
                  <a:schemeClr val="tx1"/>
                </a:solidFill>
              </a:rPr>
              <a:t>You can continue coverage if you leave employment, rates and benefits will be like the group policy</a:t>
            </a:r>
          </a:p>
          <a:p>
            <a:pPr>
              <a:buFont typeface="Wingdings" panose="05000000000000000000" pitchFamily="2" charset="2"/>
              <a:buChar char="§"/>
            </a:pPr>
            <a:r>
              <a:rPr lang="en-US" altLang="en-US" dirty="0">
                <a:solidFill>
                  <a:schemeClr val="tx1"/>
                </a:solidFill>
              </a:rPr>
              <a:t>You can cover yourself, spouse, and dependent children to age 26</a:t>
            </a:r>
          </a:p>
          <a:p>
            <a:pPr>
              <a:buFont typeface="Wingdings" panose="05000000000000000000" pitchFamily="2" charset="2"/>
              <a:buChar char="§"/>
            </a:pPr>
            <a:r>
              <a:rPr lang="en-US" altLang="en-US" dirty="0">
                <a:solidFill>
                  <a:schemeClr val="tx1"/>
                </a:solidFill>
              </a:rPr>
              <a:t>Claims can be filed online, fax, or mailed and benefits can be received via</a:t>
            </a:r>
            <a:br>
              <a:rPr lang="en-US" altLang="en-US" dirty="0">
                <a:solidFill>
                  <a:schemeClr val="tx1"/>
                </a:solidFill>
              </a:rPr>
            </a:br>
            <a:r>
              <a:rPr lang="en-US" altLang="en-US" dirty="0">
                <a:solidFill>
                  <a:schemeClr val="tx1"/>
                </a:solidFill>
              </a:rPr>
              <a:t>check or direct deposit.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401090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Allstate benefits:</a:t>
            </a:r>
            <a:br>
              <a:rPr lang="en-US" dirty="0"/>
            </a:br>
            <a:r>
              <a:rPr lang="en-US" b="1" dirty="0"/>
              <a:t>Critical Illness</a:t>
            </a:r>
          </a:p>
        </p:txBody>
      </p:sp>
      <p:sp>
        <p:nvSpPr>
          <p:cNvPr id="3" name="Content Placeholder 2"/>
          <p:cNvSpPr>
            <a:spLocks noGrp="1"/>
          </p:cNvSpPr>
          <p:nvPr>
            <p:ph idx="1"/>
          </p:nvPr>
        </p:nvSpPr>
        <p:spPr>
          <a:xfrm>
            <a:off x="581192" y="2180496"/>
            <a:ext cx="11029615" cy="3744054"/>
          </a:xfrm>
        </p:spPr>
        <p:txBody>
          <a:bodyPr>
            <a:noAutofit/>
          </a:bodyPr>
          <a:lstStyle/>
          <a:p>
            <a:pPr>
              <a:buFont typeface="Wingdings" panose="05000000000000000000" pitchFamily="2" charset="2"/>
              <a:buChar char="§"/>
            </a:pPr>
            <a:r>
              <a:rPr lang="en-US" altLang="en-US" sz="2000" dirty="0">
                <a:solidFill>
                  <a:schemeClr val="tx1"/>
                </a:solidFill>
              </a:rPr>
              <a:t>The policy is design to pay a lump sum benefit if diagnosed with a covered critical illness.</a:t>
            </a:r>
          </a:p>
          <a:p>
            <a:pPr>
              <a:buFont typeface="Wingdings" panose="05000000000000000000" pitchFamily="2" charset="2"/>
              <a:buChar char="§"/>
            </a:pPr>
            <a:r>
              <a:rPr lang="en-US" altLang="en-US" sz="2000" dirty="0">
                <a:solidFill>
                  <a:schemeClr val="tx1"/>
                </a:solidFill>
              </a:rPr>
              <a:t>These benefits are paid in addition to your major medical insurance. </a:t>
            </a:r>
          </a:p>
          <a:p>
            <a:pPr>
              <a:buFont typeface="Wingdings" panose="05000000000000000000" pitchFamily="2" charset="2"/>
              <a:buChar char="§"/>
            </a:pPr>
            <a:r>
              <a:rPr lang="en-US" altLang="en-US" sz="2000" dirty="0">
                <a:solidFill>
                  <a:schemeClr val="tx1"/>
                </a:solidFill>
              </a:rPr>
              <a:t>You can choose from a $10,000 or $20,000 lump sum benefit. If you currently are enrolled in a </a:t>
            </a:r>
            <a:r>
              <a:rPr lang="en-US" altLang="en-US" sz="2000">
                <a:solidFill>
                  <a:schemeClr val="tx1"/>
                </a:solidFill>
              </a:rPr>
              <a:t>different amount.</a:t>
            </a:r>
            <a:endParaRPr lang="en-US" altLang="en-US" sz="2000" dirty="0">
              <a:solidFill>
                <a:schemeClr val="tx1"/>
              </a:solidFill>
            </a:endParaRPr>
          </a:p>
          <a:p>
            <a:pPr>
              <a:buFont typeface="Wingdings" panose="05000000000000000000" pitchFamily="2" charset="2"/>
              <a:buChar char="§"/>
            </a:pPr>
            <a:r>
              <a:rPr lang="en-US" altLang="en-US" sz="2000" dirty="0">
                <a:solidFill>
                  <a:schemeClr val="tx1"/>
                </a:solidFill>
              </a:rPr>
              <a:t>Spouse and children receive 50% of the benefit if included in coverage.</a:t>
            </a:r>
          </a:p>
          <a:p>
            <a:pPr>
              <a:buFont typeface="Wingdings" panose="05000000000000000000" pitchFamily="2" charset="2"/>
              <a:buChar char="§"/>
            </a:pPr>
            <a:r>
              <a:rPr lang="en-US" altLang="en-US" sz="2000" dirty="0">
                <a:solidFill>
                  <a:schemeClr val="tx1"/>
                </a:solidFill>
              </a:rPr>
              <a:t>Children are already included in employee only cost. But, must be enrolled in the coverage if desired to be covered.</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1585617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illness:</a:t>
            </a:r>
            <a:br>
              <a:rPr lang="en-US" dirty="0"/>
            </a:br>
            <a:r>
              <a:rPr lang="en-US" b="1" dirty="0"/>
              <a:t>Other Benefits and Important Notes</a:t>
            </a:r>
          </a:p>
        </p:txBody>
      </p:sp>
      <p:sp>
        <p:nvSpPr>
          <p:cNvPr id="3" name="Content Placeholder 2"/>
          <p:cNvSpPr>
            <a:spLocks noGrp="1"/>
          </p:cNvSpPr>
          <p:nvPr>
            <p:ph idx="1"/>
          </p:nvPr>
        </p:nvSpPr>
        <p:spPr>
          <a:xfrm>
            <a:off x="581192" y="2180496"/>
            <a:ext cx="11029615" cy="4296504"/>
          </a:xfrm>
        </p:spPr>
        <p:txBody>
          <a:bodyPr>
            <a:noAutofit/>
          </a:bodyPr>
          <a:lstStyle/>
          <a:p>
            <a:pPr>
              <a:buFont typeface="Wingdings" panose="05000000000000000000" pitchFamily="2" charset="2"/>
              <a:buChar char="§"/>
            </a:pPr>
            <a:r>
              <a:rPr lang="en-US" altLang="en-US" dirty="0">
                <a:solidFill>
                  <a:schemeClr val="tx1"/>
                </a:solidFill>
              </a:rPr>
              <a:t>Has a $50 Wellness Benefit</a:t>
            </a:r>
          </a:p>
          <a:p>
            <a:pPr>
              <a:buFont typeface="Wingdings" panose="05000000000000000000" pitchFamily="2" charset="2"/>
              <a:buChar char="§"/>
            </a:pPr>
            <a:r>
              <a:rPr lang="en-US" altLang="en-US" dirty="0">
                <a:solidFill>
                  <a:schemeClr val="tx1"/>
                </a:solidFill>
              </a:rPr>
              <a:t>No Pre-Existing Condition Limitation</a:t>
            </a:r>
          </a:p>
          <a:p>
            <a:pPr>
              <a:buFont typeface="Wingdings" panose="05000000000000000000" pitchFamily="2" charset="2"/>
              <a:buChar char="§"/>
            </a:pPr>
            <a:r>
              <a:rPr lang="en-US" altLang="en-US" dirty="0">
                <a:solidFill>
                  <a:schemeClr val="tx1"/>
                </a:solidFill>
              </a:rPr>
              <a:t>Premiums can be pre-taxed</a:t>
            </a:r>
          </a:p>
          <a:p>
            <a:pPr>
              <a:buFont typeface="Wingdings" panose="05000000000000000000" pitchFamily="2" charset="2"/>
              <a:buChar char="§"/>
            </a:pPr>
            <a:r>
              <a:rPr lang="en-US" altLang="en-US" dirty="0">
                <a:solidFill>
                  <a:schemeClr val="tx1"/>
                </a:solidFill>
              </a:rPr>
              <a:t>Coverage can be continued if you leave employment. Coverage will stay in force until the insured reaches age 70, or 36 months after the coverage is continued, whichever occurs later.</a:t>
            </a:r>
          </a:p>
          <a:p>
            <a:pPr>
              <a:buFont typeface="Wingdings" panose="05000000000000000000" pitchFamily="2" charset="2"/>
              <a:buChar char="§"/>
            </a:pPr>
            <a:r>
              <a:rPr lang="en-US" altLang="en-US" dirty="0">
                <a:solidFill>
                  <a:schemeClr val="tx1"/>
                </a:solidFill>
              </a:rPr>
              <a:t>There is a 2</a:t>
            </a:r>
            <a:r>
              <a:rPr lang="en-US" altLang="en-US" baseline="30000" dirty="0">
                <a:solidFill>
                  <a:schemeClr val="tx1"/>
                </a:solidFill>
              </a:rPr>
              <a:t>nd</a:t>
            </a:r>
            <a:r>
              <a:rPr lang="en-US" altLang="en-US" dirty="0">
                <a:solidFill>
                  <a:schemeClr val="tx1"/>
                </a:solidFill>
              </a:rPr>
              <a:t> event benefit for initial critical illness which will pay if a covered person is diagnosed for a second time with an initial critical illness for which a benefit was previously paid under the initial critical illness benefit. The 2</a:t>
            </a:r>
            <a:r>
              <a:rPr lang="en-US" altLang="en-US" baseline="30000" dirty="0">
                <a:solidFill>
                  <a:schemeClr val="tx1"/>
                </a:solidFill>
              </a:rPr>
              <a:t>nd</a:t>
            </a:r>
            <a:r>
              <a:rPr lang="en-US" altLang="en-US" dirty="0">
                <a:solidFill>
                  <a:schemeClr val="tx1"/>
                </a:solidFill>
              </a:rPr>
              <a:t> date of diagnosis must be 12 months after the first diagnosis</a:t>
            </a:r>
          </a:p>
          <a:p>
            <a:pPr>
              <a:buFont typeface="Wingdings" panose="05000000000000000000" pitchFamily="2" charset="2"/>
              <a:buChar char="§"/>
            </a:pPr>
            <a:r>
              <a:rPr lang="en-US" altLang="en-US" dirty="0">
                <a:solidFill>
                  <a:schemeClr val="tx1"/>
                </a:solidFill>
              </a:rPr>
              <a:t>A covered person can receive benefits for different critical illnesses if the date</a:t>
            </a:r>
            <a:br>
              <a:rPr lang="en-US" altLang="en-US" dirty="0">
                <a:solidFill>
                  <a:schemeClr val="tx1"/>
                </a:solidFill>
              </a:rPr>
            </a:br>
            <a:r>
              <a:rPr lang="en-US" altLang="en-US" dirty="0">
                <a:solidFill>
                  <a:schemeClr val="tx1"/>
                </a:solidFill>
              </a:rPr>
              <a:t>of diagnosis for each critical illness is separated by at least 90 days.</a:t>
            </a:r>
            <a:endParaRPr lang="en-US" altLang="en-US" sz="2000" dirty="0">
              <a:solidFill>
                <a:schemeClr val="tx1"/>
              </a:solidFill>
            </a:endParaRPr>
          </a:p>
          <a:p>
            <a:pPr>
              <a:buFont typeface="Wingdings" panose="05000000000000000000" pitchFamily="2" charset="2"/>
              <a:buChar char="§"/>
            </a:pPr>
            <a:endParaRPr lang="en-US" altLang="en-US" sz="2000" dirty="0">
              <a:solidFill>
                <a:schemeClr val="tx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2917981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r>
              <a:rPr lang="en-US" dirty="0"/>
              <a:t>Glynn Griffing &amp; Associates</a:t>
            </a:r>
          </a:p>
        </p:txBody>
      </p:sp>
      <p:sp>
        <p:nvSpPr>
          <p:cNvPr id="3" name="Subtitle 2"/>
          <p:cNvSpPr>
            <a:spLocks noGrp="1"/>
          </p:cNvSpPr>
          <p:nvPr>
            <p:ph type="subTitle" idx="1"/>
          </p:nvPr>
        </p:nvSpPr>
        <p:spPr/>
        <p:txBody>
          <a:bodyPr/>
          <a:lstStyle/>
          <a:p>
            <a:pPr algn="r"/>
            <a:r>
              <a:rPr lang="en-US" dirty="0"/>
              <a:t>Employee Benefits and Insurance  </a:t>
            </a:r>
            <a:r>
              <a:rPr lang="en-US" dirty="0">
                <a:sym typeface="Symbol" panose="05050102010706020507" pitchFamily="18" charset="2"/>
              </a:rPr>
              <a:t>  Professional Service. Personal Care.</a:t>
            </a:r>
            <a:endParaRPr lang="en-US"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7558" t="13741" r="15356" b="40188"/>
          <a:stretch/>
        </p:blipFill>
        <p:spPr>
          <a:xfrm>
            <a:off x="581191" y="670422"/>
            <a:ext cx="3167150" cy="2175029"/>
          </a:xfrm>
          <a:prstGeom prst="rect">
            <a:avLst/>
          </a:prstGeom>
        </p:spPr>
      </p:pic>
      <p:sp>
        <p:nvSpPr>
          <p:cNvPr id="6" name="TextBox 5"/>
          <p:cNvSpPr txBox="1"/>
          <p:nvPr/>
        </p:nvSpPr>
        <p:spPr>
          <a:xfrm>
            <a:off x="2164766" y="3963812"/>
            <a:ext cx="7877174" cy="2246769"/>
          </a:xfrm>
          <a:prstGeom prst="rect">
            <a:avLst/>
          </a:prstGeom>
        </p:spPr>
        <p:txBody>
          <a:bodyPr wrap="square" rtlCol="0">
            <a:spAutoFit/>
          </a:bodyPr>
          <a:lstStyle/>
          <a:p>
            <a:pPr algn="ctr"/>
            <a:r>
              <a:rPr lang="en-US" sz="3500" b="1" dirty="0">
                <a:solidFill>
                  <a:srgbClr val="FFFFFF"/>
                </a:solidFill>
              </a:rPr>
              <a:t>Reliance Benefits:</a:t>
            </a:r>
          </a:p>
          <a:p>
            <a:pPr algn="ctr"/>
            <a:endParaRPr lang="en-US" sz="3500" b="1" dirty="0">
              <a:solidFill>
                <a:srgbClr val="FFFFFF"/>
              </a:solidFill>
            </a:endParaRPr>
          </a:p>
          <a:p>
            <a:pPr algn="ctr"/>
            <a:r>
              <a:rPr lang="en-US" sz="3500" dirty="0">
                <a:solidFill>
                  <a:srgbClr val="FFFFFF"/>
                </a:solidFill>
              </a:rPr>
              <a:t>Short-Term, Long-Term Disability &amp; Voluntary Group Term Life</a:t>
            </a:r>
            <a:endParaRPr lang="en-US" sz="3500" dirty="0"/>
          </a:p>
        </p:txBody>
      </p:sp>
    </p:spTree>
    <p:extLst>
      <p:ext uri="{BB962C8B-B14F-4D97-AF65-F5344CB8AC3E}">
        <p14:creationId xmlns:p14="http://schemas.microsoft.com/office/powerpoint/2010/main" val="11252944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Reliance benefits:</a:t>
            </a:r>
            <a:br>
              <a:rPr lang="en-US" dirty="0"/>
            </a:br>
            <a:r>
              <a:rPr lang="en-US" b="1" dirty="0"/>
              <a:t>Short-Term Disability</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graphicFrame>
        <p:nvGraphicFramePr>
          <p:cNvPr id="5" name="Table 4">
            <a:extLst>
              <a:ext uri="{FF2B5EF4-FFF2-40B4-BE49-F238E27FC236}">
                <a16:creationId xmlns:a16="http://schemas.microsoft.com/office/drawing/2014/main" id="{F22A265B-7962-20DC-3B7F-874C0C566781}"/>
              </a:ext>
            </a:extLst>
          </p:cNvPr>
          <p:cNvGraphicFramePr>
            <a:graphicFrameLocks noGrp="1"/>
          </p:cNvGraphicFramePr>
          <p:nvPr>
            <p:extLst>
              <p:ext uri="{D42A27DB-BD31-4B8C-83A1-F6EECF244321}">
                <p14:modId xmlns:p14="http://schemas.microsoft.com/office/powerpoint/2010/main" val="3915157646"/>
              </p:ext>
            </p:extLst>
          </p:nvPr>
        </p:nvGraphicFramePr>
        <p:xfrm>
          <a:off x="581191" y="2180496"/>
          <a:ext cx="11029616" cy="1752600"/>
        </p:xfrm>
        <a:graphic>
          <a:graphicData uri="http://schemas.openxmlformats.org/drawingml/2006/table">
            <a:tbl>
              <a:tblPr firstRow="1" bandRow="1">
                <a:tableStyleId>{5C22544A-7EE6-4342-B048-85BDC9FD1C3A}</a:tableStyleId>
              </a:tblPr>
              <a:tblGrid>
                <a:gridCol w="2757404">
                  <a:extLst>
                    <a:ext uri="{9D8B030D-6E8A-4147-A177-3AD203B41FA5}">
                      <a16:colId xmlns:a16="http://schemas.microsoft.com/office/drawing/2014/main" val="4089891712"/>
                    </a:ext>
                  </a:extLst>
                </a:gridCol>
                <a:gridCol w="2757404">
                  <a:extLst>
                    <a:ext uri="{9D8B030D-6E8A-4147-A177-3AD203B41FA5}">
                      <a16:colId xmlns:a16="http://schemas.microsoft.com/office/drawing/2014/main" val="2762235434"/>
                    </a:ext>
                  </a:extLst>
                </a:gridCol>
                <a:gridCol w="2757404">
                  <a:extLst>
                    <a:ext uri="{9D8B030D-6E8A-4147-A177-3AD203B41FA5}">
                      <a16:colId xmlns:a16="http://schemas.microsoft.com/office/drawing/2014/main" val="584165949"/>
                    </a:ext>
                  </a:extLst>
                </a:gridCol>
                <a:gridCol w="2757404">
                  <a:extLst>
                    <a:ext uri="{9D8B030D-6E8A-4147-A177-3AD203B41FA5}">
                      <a16:colId xmlns:a16="http://schemas.microsoft.com/office/drawing/2014/main" val="1152251785"/>
                    </a:ext>
                  </a:extLst>
                </a:gridCol>
              </a:tblGrid>
              <a:tr h="370840">
                <a:tc>
                  <a:txBody>
                    <a:bodyPr/>
                    <a:lstStyle/>
                    <a:p>
                      <a:pPr algn="ctr"/>
                      <a:r>
                        <a:rPr lang="en-US" dirty="0"/>
                        <a:t>Benefit</a:t>
                      </a:r>
                    </a:p>
                  </a:txBody>
                  <a:tcPr/>
                </a:tc>
                <a:tc>
                  <a:txBody>
                    <a:bodyPr/>
                    <a:lstStyle/>
                    <a:p>
                      <a:pPr algn="ctr"/>
                      <a:r>
                        <a:rPr lang="en-US" dirty="0"/>
                        <a:t>Option 1</a:t>
                      </a:r>
                    </a:p>
                  </a:txBody>
                  <a:tcPr/>
                </a:tc>
                <a:tc>
                  <a:txBody>
                    <a:bodyPr/>
                    <a:lstStyle/>
                    <a:p>
                      <a:pPr algn="ctr"/>
                      <a:r>
                        <a:rPr lang="en-US" dirty="0"/>
                        <a:t>Option 2</a:t>
                      </a:r>
                    </a:p>
                  </a:txBody>
                  <a:tcPr/>
                </a:tc>
                <a:tc>
                  <a:txBody>
                    <a:bodyPr/>
                    <a:lstStyle/>
                    <a:p>
                      <a:pPr algn="ctr"/>
                      <a:r>
                        <a:rPr lang="en-US" dirty="0"/>
                        <a:t>Option 3</a:t>
                      </a:r>
                    </a:p>
                  </a:txBody>
                  <a:tcPr/>
                </a:tc>
                <a:extLst>
                  <a:ext uri="{0D108BD9-81ED-4DB2-BD59-A6C34878D82A}">
                    <a16:rowId xmlns:a16="http://schemas.microsoft.com/office/drawing/2014/main" val="1195624769"/>
                  </a:ext>
                </a:extLst>
              </a:tr>
              <a:tr h="370840">
                <a:tc>
                  <a:txBody>
                    <a:bodyPr/>
                    <a:lstStyle/>
                    <a:p>
                      <a:pPr algn="ctr"/>
                      <a:r>
                        <a:rPr lang="en-US" dirty="0"/>
                        <a:t>Elimination Period</a:t>
                      </a:r>
                    </a:p>
                  </a:txBody>
                  <a:tcPr/>
                </a:tc>
                <a:tc>
                  <a:txBody>
                    <a:bodyPr/>
                    <a:lstStyle/>
                    <a:p>
                      <a:pPr algn="ctr"/>
                      <a:r>
                        <a:rPr lang="en-US" dirty="0"/>
                        <a:t>14/14</a:t>
                      </a:r>
                    </a:p>
                  </a:txBody>
                  <a:tcPr/>
                </a:tc>
                <a:tc>
                  <a:txBody>
                    <a:bodyPr/>
                    <a:lstStyle/>
                    <a:p>
                      <a:pPr algn="ctr"/>
                      <a:r>
                        <a:rPr lang="en-US" dirty="0"/>
                        <a:t>30/30</a:t>
                      </a:r>
                    </a:p>
                  </a:txBody>
                  <a:tcPr/>
                </a:tc>
                <a:tc>
                  <a:txBody>
                    <a:bodyPr/>
                    <a:lstStyle/>
                    <a:p>
                      <a:pPr algn="ctr"/>
                      <a:r>
                        <a:rPr lang="en-US" dirty="0"/>
                        <a:t>60/60</a:t>
                      </a:r>
                    </a:p>
                  </a:txBody>
                  <a:tcPr/>
                </a:tc>
                <a:extLst>
                  <a:ext uri="{0D108BD9-81ED-4DB2-BD59-A6C34878D82A}">
                    <a16:rowId xmlns:a16="http://schemas.microsoft.com/office/drawing/2014/main" val="2014817710"/>
                  </a:ext>
                </a:extLst>
              </a:tr>
              <a:tr h="370840">
                <a:tc>
                  <a:txBody>
                    <a:bodyPr/>
                    <a:lstStyle/>
                    <a:p>
                      <a:pPr algn="ctr"/>
                      <a:r>
                        <a:rPr lang="en-US" dirty="0"/>
                        <a:t>Benefit Amount</a:t>
                      </a:r>
                    </a:p>
                  </a:txBody>
                  <a:tcPr/>
                </a:tc>
                <a:tc>
                  <a:txBody>
                    <a:bodyPr/>
                    <a:lstStyle/>
                    <a:p>
                      <a:pPr algn="ctr"/>
                      <a:r>
                        <a:rPr lang="en-US" dirty="0"/>
                        <a:t>60% of weekly salary</a:t>
                      </a:r>
                    </a:p>
                  </a:txBody>
                  <a:tcPr/>
                </a:tc>
                <a:tc>
                  <a:txBody>
                    <a:bodyPr/>
                    <a:lstStyle/>
                    <a:p>
                      <a:pPr algn="ctr"/>
                      <a:r>
                        <a:rPr lang="en-US" dirty="0"/>
                        <a:t>60% of weekly salary up to $1000/week</a:t>
                      </a:r>
                    </a:p>
                  </a:txBody>
                  <a:tcPr/>
                </a:tc>
                <a:tc>
                  <a:txBody>
                    <a:bodyPr/>
                    <a:lstStyle/>
                    <a:p>
                      <a:pPr algn="ctr"/>
                      <a:r>
                        <a:rPr lang="en-US" dirty="0"/>
                        <a:t>60% of weekly salary up to $1000/week</a:t>
                      </a:r>
                    </a:p>
                  </a:txBody>
                  <a:tcPr/>
                </a:tc>
                <a:extLst>
                  <a:ext uri="{0D108BD9-81ED-4DB2-BD59-A6C34878D82A}">
                    <a16:rowId xmlns:a16="http://schemas.microsoft.com/office/drawing/2014/main" val="2169410860"/>
                  </a:ext>
                </a:extLst>
              </a:tr>
              <a:tr h="370840">
                <a:tc>
                  <a:txBody>
                    <a:bodyPr/>
                    <a:lstStyle/>
                    <a:p>
                      <a:pPr algn="ctr"/>
                      <a:r>
                        <a:rPr lang="en-US" dirty="0"/>
                        <a:t>Benefit Duration</a:t>
                      </a:r>
                    </a:p>
                  </a:txBody>
                  <a:tcPr/>
                </a:tc>
                <a:tc>
                  <a:txBody>
                    <a:bodyPr/>
                    <a:lstStyle/>
                    <a:p>
                      <a:pPr algn="ctr"/>
                      <a:r>
                        <a:rPr lang="en-US" dirty="0"/>
                        <a:t>24 weeks</a:t>
                      </a:r>
                    </a:p>
                  </a:txBody>
                  <a:tcPr/>
                </a:tc>
                <a:tc>
                  <a:txBody>
                    <a:bodyPr/>
                    <a:lstStyle/>
                    <a:p>
                      <a:pPr algn="ctr"/>
                      <a:r>
                        <a:rPr lang="en-US" dirty="0"/>
                        <a:t>22 weeks</a:t>
                      </a:r>
                    </a:p>
                  </a:txBody>
                  <a:tcPr/>
                </a:tc>
                <a:tc>
                  <a:txBody>
                    <a:bodyPr/>
                    <a:lstStyle/>
                    <a:p>
                      <a:pPr algn="ctr"/>
                      <a:r>
                        <a:rPr lang="en-US" dirty="0"/>
                        <a:t>17 weeks</a:t>
                      </a:r>
                    </a:p>
                  </a:txBody>
                  <a:tcPr/>
                </a:tc>
                <a:extLst>
                  <a:ext uri="{0D108BD9-81ED-4DB2-BD59-A6C34878D82A}">
                    <a16:rowId xmlns:a16="http://schemas.microsoft.com/office/drawing/2014/main" val="108920077"/>
                  </a:ext>
                </a:extLst>
              </a:tr>
            </a:tbl>
          </a:graphicData>
        </a:graphic>
      </p:graphicFrame>
    </p:spTree>
    <p:extLst>
      <p:ext uri="{BB962C8B-B14F-4D97-AF65-F5344CB8AC3E}">
        <p14:creationId xmlns:p14="http://schemas.microsoft.com/office/powerpoint/2010/main" val="1301349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Allstate Benefits (Accident, Cancer, and Critical Illness)</a:t>
            </a:r>
          </a:p>
          <a:p>
            <a:endParaRPr lang="en-US" dirty="0"/>
          </a:p>
          <a:p>
            <a:r>
              <a:rPr lang="en-US" dirty="0"/>
              <a:t>Mutual of Omaha (Dental and Vision)</a:t>
            </a:r>
          </a:p>
          <a:p>
            <a:endParaRPr lang="en-US" dirty="0"/>
          </a:p>
          <a:p>
            <a:r>
              <a:rPr lang="en-US" dirty="0"/>
              <a:t>Reliance (Short-term, Long-term Disability &amp; Voluntary Group Term Life)</a:t>
            </a:r>
          </a:p>
          <a:p>
            <a:endParaRPr lang="en-US" dirty="0"/>
          </a:p>
          <a:p>
            <a:r>
              <a:rPr lang="en-US" dirty="0"/>
              <a:t>Cafeteria Plan and Flexible Spending Accounts (FSAs)</a:t>
            </a:r>
          </a:p>
        </p:txBody>
      </p:sp>
    </p:spTree>
    <p:extLst>
      <p:ext uri="{BB962C8B-B14F-4D97-AF65-F5344CB8AC3E}">
        <p14:creationId xmlns:p14="http://schemas.microsoft.com/office/powerpoint/2010/main" val="19945280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Reliance benefits:</a:t>
            </a:r>
            <a:br>
              <a:rPr lang="en-US" dirty="0"/>
            </a:br>
            <a:r>
              <a:rPr lang="en-US" b="1" dirty="0"/>
              <a:t>Long-Term Disability</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graphicFrame>
        <p:nvGraphicFramePr>
          <p:cNvPr id="5" name="Table 4">
            <a:extLst>
              <a:ext uri="{FF2B5EF4-FFF2-40B4-BE49-F238E27FC236}">
                <a16:creationId xmlns:a16="http://schemas.microsoft.com/office/drawing/2014/main" id="{E178B6CF-2DE2-78AA-409C-CDD3764C0921}"/>
              </a:ext>
            </a:extLst>
          </p:cNvPr>
          <p:cNvGraphicFramePr>
            <a:graphicFrameLocks noGrp="1"/>
          </p:cNvGraphicFramePr>
          <p:nvPr>
            <p:extLst>
              <p:ext uri="{D42A27DB-BD31-4B8C-83A1-F6EECF244321}">
                <p14:modId xmlns:p14="http://schemas.microsoft.com/office/powerpoint/2010/main" val="3891363093"/>
              </p:ext>
            </p:extLst>
          </p:nvPr>
        </p:nvGraphicFramePr>
        <p:xfrm>
          <a:off x="581191" y="2180495"/>
          <a:ext cx="11029614" cy="1521349"/>
        </p:xfrm>
        <a:graphic>
          <a:graphicData uri="http://schemas.openxmlformats.org/drawingml/2006/table">
            <a:tbl>
              <a:tblPr firstRow="1" bandRow="1">
                <a:tableStyleId>{5C22544A-7EE6-4342-B048-85BDC9FD1C3A}</a:tableStyleId>
              </a:tblPr>
              <a:tblGrid>
                <a:gridCol w="3676538">
                  <a:extLst>
                    <a:ext uri="{9D8B030D-6E8A-4147-A177-3AD203B41FA5}">
                      <a16:colId xmlns:a16="http://schemas.microsoft.com/office/drawing/2014/main" val="1793240023"/>
                    </a:ext>
                  </a:extLst>
                </a:gridCol>
                <a:gridCol w="3676538">
                  <a:extLst>
                    <a:ext uri="{9D8B030D-6E8A-4147-A177-3AD203B41FA5}">
                      <a16:colId xmlns:a16="http://schemas.microsoft.com/office/drawing/2014/main" val="726498697"/>
                    </a:ext>
                  </a:extLst>
                </a:gridCol>
                <a:gridCol w="3676538">
                  <a:extLst>
                    <a:ext uri="{9D8B030D-6E8A-4147-A177-3AD203B41FA5}">
                      <a16:colId xmlns:a16="http://schemas.microsoft.com/office/drawing/2014/main" val="3674111498"/>
                    </a:ext>
                  </a:extLst>
                </a:gridCol>
              </a:tblGrid>
              <a:tr h="408303">
                <a:tc>
                  <a:txBody>
                    <a:bodyPr/>
                    <a:lstStyle/>
                    <a:p>
                      <a:pPr algn="ctr"/>
                      <a:r>
                        <a:rPr lang="en-US" dirty="0"/>
                        <a:t>Benefit</a:t>
                      </a:r>
                    </a:p>
                  </a:txBody>
                  <a:tcPr/>
                </a:tc>
                <a:tc>
                  <a:txBody>
                    <a:bodyPr/>
                    <a:lstStyle/>
                    <a:p>
                      <a:pPr algn="ctr"/>
                      <a:r>
                        <a:rPr lang="en-US" dirty="0"/>
                        <a:t>Option 1</a:t>
                      </a:r>
                    </a:p>
                  </a:txBody>
                  <a:tcPr/>
                </a:tc>
                <a:tc>
                  <a:txBody>
                    <a:bodyPr/>
                    <a:lstStyle/>
                    <a:p>
                      <a:pPr algn="ctr"/>
                      <a:r>
                        <a:rPr lang="en-US" dirty="0"/>
                        <a:t>Option 2</a:t>
                      </a:r>
                    </a:p>
                  </a:txBody>
                  <a:tcPr/>
                </a:tc>
                <a:extLst>
                  <a:ext uri="{0D108BD9-81ED-4DB2-BD59-A6C34878D82A}">
                    <a16:rowId xmlns:a16="http://schemas.microsoft.com/office/drawing/2014/main" val="552142608"/>
                  </a:ext>
                </a:extLst>
              </a:tr>
              <a:tr h="704743">
                <a:tc>
                  <a:txBody>
                    <a:bodyPr/>
                    <a:lstStyle/>
                    <a:p>
                      <a:pPr algn="ctr"/>
                      <a:r>
                        <a:rPr lang="en-US" dirty="0"/>
                        <a:t>Elimination Period</a:t>
                      </a:r>
                    </a:p>
                  </a:txBody>
                  <a:tcPr/>
                </a:tc>
                <a:tc>
                  <a:txBody>
                    <a:bodyPr/>
                    <a:lstStyle/>
                    <a:p>
                      <a:pPr algn="ctr"/>
                      <a:r>
                        <a:rPr lang="en-US" dirty="0"/>
                        <a:t>90 consecutive days of total disability</a:t>
                      </a:r>
                    </a:p>
                  </a:txBody>
                  <a:tcPr/>
                </a:tc>
                <a:tc>
                  <a:txBody>
                    <a:bodyPr/>
                    <a:lstStyle/>
                    <a:p>
                      <a:pPr algn="ctr"/>
                      <a:r>
                        <a:rPr lang="en-US" dirty="0"/>
                        <a:t>180 consecutive days of total disability</a:t>
                      </a:r>
                    </a:p>
                  </a:txBody>
                  <a:tcPr/>
                </a:tc>
                <a:extLst>
                  <a:ext uri="{0D108BD9-81ED-4DB2-BD59-A6C34878D82A}">
                    <a16:rowId xmlns:a16="http://schemas.microsoft.com/office/drawing/2014/main" val="1270559735"/>
                  </a:ext>
                </a:extLst>
              </a:tr>
              <a:tr h="408303">
                <a:tc>
                  <a:txBody>
                    <a:bodyPr/>
                    <a:lstStyle/>
                    <a:p>
                      <a:pPr algn="ctr"/>
                      <a:r>
                        <a:rPr lang="en-US" dirty="0"/>
                        <a:t>Benefit Amount</a:t>
                      </a:r>
                    </a:p>
                  </a:txBody>
                  <a:tcPr/>
                </a:tc>
                <a:tc>
                  <a:txBody>
                    <a:bodyPr/>
                    <a:lstStyle/>
                    <a:p>
                      <a:pPr algn="ctr"/>
                      <a:r>
                        <a:rPr lang="en-US" dirty="0"/>
                        <a:t>60% up $5000/month</a:t>
                      </a:r>
                    </a:p>
                  </a:txBody>
                  <a:tcPr/>
                </a:tc>
                <a:tc>
                  <a:txBody>
                    <a:bodyPr/>
                    <a:lstStyle/>
                    <a:p>
                      <a:pPr algn="ctr"/>
                      <a:r>
                        <a:rPr lang="en-US" dirty="0"/>
                        <a:t>60% up to $5000/month</a:t>
                      </a:r>
                    </a:p>
                  </a:txBody>
                  <a:tcPr/>
                </a:tc>
                <a:extLst>
                  <a:ext uri="{0D108BD9-81ED-4DB2-BD59-A6C34878D82A}">
                    <a16:rowId xmlns:a16="http://schemas.microsoft.com/office/drawing/2014/main" val="1174727130"/>
                  </a:ext>
                </a:extLst>
              </a:tr>
            </a:tbl>
          </a:graphicData>
        </a:graphic>
      </p:graphicFrame>
      <p:graphicFrame>
        <p:nvGraphicFramePr>
          <p:cNvPr id="8" name="Table 7">
            <a:extLst>
              <a:ext uri="{FF2B5EF4-FFF2-40B4-BE49-F238E27FC236}">
                <a16:creationId xmlns:a16="http://schemas.microsoft.com/office/drawing/2014/main" id="{934F360E-7019-1D46-B107-B0E0FB61DBFA}"/>
              </a:ext>
            </a:extLst>
          </p:cNvPr>
          <p:cNvGraphicFramePr>
            <a:graphicFrameLocks noGrp="1"/>
          </p:cNvGraphicFramePr>
          <p:nvPr>
            <p:extLst>
              <p:ext uri="{D42A27DB-BD31-4B8C-83A1-F6EECF244321}">
                <p14:modId xmlns:p14="http://schemas.microsoft.com/office/powerpoint/2010/main" val="1380203802"/>
              </p:ext>
            </p:extLst>
          </p:nvPr>
        </p:nvGraphicFramePr>
        <p:xfrm>
          <a:off x="581190" y="3701844"/>
          <a:ext cx="11029613" cy="640080"/>
        </p:xfrm>
        <a:graphic>
          <a:graphicData uri="http://schemas.openxmlformats.org/drawingml/2006/table">
            <a:tbl>
              <a:tblPr firstRow="1" bandRow="1">
                <a:tableStyleId>{00A15C55-8517-42AA-B614-E9B94910E393}</a:tableStyleId>
              </a:tblPr>
              <a:tblGrid>
                <a:gridCol w="3695842">
                  <a:extLst>
                    <a:ext uri="{9D8B030D-6E8A-4147-A177-3AD203B41FA5}">
                      <a16:colId xmlns:a16="http://schemas.microsoft.com/office/drawing/2014/main" val="1990154868"/>
                    </a:ext>
                  </a:extLst>
                </a:gridCol>
                <a:gridCol w="7333771">
                  <a:extLst>
                    <a:ext uri="{9D8B030D-6E8A-4147-A177-3AD203B41FA5}">
                      <a16:colId xmlns:a16="http://schemas.microsoft.com/office/drawing/2014/main" val="1563479445"/>
                    </a:ext>
                  </a:extLst>
                </a:gridCol>
              </a:tblGrid>
              <a:tr h="370840">
                <a:tc>
                  <a:txBody>
                    <a:bodyPr/>
                    <a:lstStyle/>
                    <a:p>
                      <a:pPr algn="ctr"/>
                      <a:r>
                        <a:rPr lang="en-US" b="0" dirty="0">
                          <a:solidFill>
                            <a:sysClr val="windowText" lastClr="000000"/>
                          </a:solidFill>
                        </a:rPr>
                        <a:t>Max. Benefit Duration</a:t>
                      </a:r>
                    </a:p>
                  </a:txBody>
                  <a:tcPr>
                    <a:solidFill>
                      <a:schemeClr val="bg2">
                        <a:lumMod val="90000"/>
                      </a:schemeClr>
                    </a:solidFill>
                  </a:tcPr>
                </a:tc>
                <a:tc>
                  <a:txBody>
                    <a:bodyPr/>
                    <a:lstStyle/>
                    <a:p>
                      <a:pPr algn="ctr"/>
                      <a:r>
                        <a:rPr lang="en-US" b="0" dirty="0">
                          <a:solidFill>
                            <a:sysClr val="windowText" lastClr="000000"/>
                          </a:solidFill>
                        </a:rPr>
                        <a:t>Benefits will not extend beyond the longer of:  Social Security Normal Retirement Age or Duration of Benefits (See policy of details)</a:t>
                      </a:r>
                    </a:p>
                  </a:txBody>
                  <a:tcPr>
                    <a:solidFill>
                      <a:schemeClr val="bg2">
                        <a:lumMod val="90000"/>
                      </a:schemeClr>
                    </a:solidFill>
                  </a:tcPr>
                </a:tc>
                <a:extLst>
                  <a:ext uri="{0D108BD9-81ED-4DB2-BD59-A6C34878D82A}">
                    <a16:rowId xmlns:a16="http://schemas.microsoft.com/office/drawing/2014/main" val="814015082"/>
                  </a:ext>
                </a:extLst>
              </a:tr>
            </a:tbl>
          </a:graphicData>
        </a:graphic>
      </p:graphicFrame>
    </p:spTree>
    <p:extLst>
      <p:ext uri="{BB962C8B-B14F-4D97-AF65-F5344CB8AC3E}">
        <p14:creationId xmlns:p14="http://schemas.microsoft.com/office/powerpoint/2010/main" val="966411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D2C04-FBA0-9867-3114-603DDC2D14D0}"/>
              </a:ext>
            </a:extLst>
          </p:cNvPr>
          <p:cNvSpPr>
            <a:spLocks noGrp="1"/>
          </p:cNvSpPr>
          <p:nvPr>
            <p:ph type="title"/>
          </p:nvPr>
        </p:nvSpPr>
        <p:spPr/>
        <p:txBody>
          <a:bodyPr/>
          <a:lstStyle/>
          <a:p>
            <a:r>
              <a:rPr lang="en-US" dirty="0"/>
              <a:t>Reliance benefits:</a:t>
            </a:r>
            <a:br>
              <a:rPr lang="en-US" dirty="0"/>
            </a:br>
            <a:r>
              <a:rPr lang="en-US" b="1" dirty="0"/>
              <a:t>Voluntary Group Term Life</a:t>
            </a:r>
            <a:endParaRPr lang="en-US" dirty="0"/>
          </a:p>
        </p:txBody>
      </p:sp>
      <p:sp>
        <p:nvSpPr>
          <p:cNvPr id="3" name="Content Placeholder 2">
            <a:extLst>
              <a:ext uri="{FF2B5EF4-FFF2-40B4-BE49-F238E27FC236}">
                <a16:creationId xmlns:a16="http://schemas.microsoft.com/office/drawing/2014/main" id="{00635541-A506-AAFB-644B-980C67F67888}"/>
              </a:ext>
            </a:extLst>
          </p:cNvPr>
          <p:cNvSpPr>
            <a:spLocks noGrp="1"/>
          </p:cNvSpPr>
          <p:nvPr>
            <p:ph idx="1"/>
          </p:nvPr>
        </p:nvSpPr>
        <p:spPr>
          <a:xfrm>
            <a:off x="581192" y="2180496"/>
            <a:ext cx="11029615" cy="4146562"/>
          </a:xfrm>
        </p:spPr>
        <p:txBody>
          <a:bodyPr>
            <a:normAutofit/>
          </a:bodyPr>
          <a:lstStyle/>
          <a:p>
            <a:endParaRPr lang="en-US" dirty="0"/>
          </a:p>
          <a:p>
            <a:endParaRPr lang="en-US" dirty="0"/>
          </a:p>
          <a:p>
            <a:r>
              <a:rPr lang="en-US" dirty="0"/>
              <a:t>Benefit Amount:</a:t>
            </a:r>
          </a:p>
          <a:p>
            <a:pPr lvl="1"/>
            <a:r>
              <a:rPr lang="en-US" dirty="0"/>
              <a:t>Employee &amp; Spouse (in $10,000 increments)</a:t>
            </a:r>
          </a:p>
          <a:p>
            <a:pPr lvl="2"/>
            <a:r>
              <a:rPr lang="en-US" dirty="0"/>
              <a:t>Minimum: $10,000</a:t>
            </a:r>
          </a:p>
          <a:p>
            <a:pPr lvl="2"/>
            <a:r>
              <a:rPr lang="en-US" dirty="0"/>
              <a:t>Maximum: $500,000</a:t>
            </a:r>
          </a:p>
          <a:p>
            <a:pPr lvl="1"/>
            <a:r>
              <a:rPr lang="en-US" dirty="0"/>
              <a:t>Eligible Dependent Child(ren)</a:t>
            </a:r>
          </a:p>
          <a:p>
            <a:pPr lvl="2"/>
            <a:r>
              <a:rPr lang="en-US" dirty="0"/>
              <a:t>14 days to 6 months: $1,000</a:t>
            </a:r>
          </a:p>
          <a:p>
            <a:pPr lvl="2"/>
            <a:r>
              <a:rPr lang="en-US" dirty="0"/>
              <a:t>6 months to 20 years of age: $10,000 (26, if a full-time student)</a:t>
            </a:r>
          </a:p>
          <a:p>
            <a:r>
              <a:rPr lang="en-US" dirty="0"/>
              <a:t>Portable – If you leave employment, you can take the coverage with you</a:t>
            </a:r>
          </a:p>
          <a:p>
            <a:r>
              <a:rPr lang="en-US" dirty="0"/>
              <a:t>Waiver of premium</a:t>
            </a:r>
          </a:p>
          <a:p>
            <a:pPr lvl="2"/>
            <a:endParaRPr lang="en-US" dirty="0"/>
          </a:p>
          <a:p>
            <a:pPr lvl="2"/>
            <a:endParaRPr lang="en-US" dirty="0"/>
          </a:p>
          <a:p>
            <a:pPr lvl="2"/>
            <a:endParaRPr lang="en-US" dirty="0"/>
          </a:p>
          <a:p>
            <a:pPr lvl="2"/>
            <a:endParaRPr lang="en-US" dirty="0"/>
          </a:p>
        </p:txBody>
      </p:sp>
    </p:spTree>
    <p:extLst>
      <p:ext uri="{BB962C8B-B14F-4D97-AF65-F5344CB8AC3E}">
        <p14:creationId xmlns:p14="http://schemas.microsoft.com/office/powerpoint/2010/main" val="2551542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r>
              <a:rPr lang="en-US" dirty="0"/>
              <a:t>Glynn Griffing &amp; Associates</a:t>
            </a:r>
          </a:p>
        </p:txBody>
      </p:sp>
      <p:sp>
        <p:nvSpPr>
          <p:cNvPr id="3" name="Subtitle 2"/>
          <p:cNvSpPr>
            <a:spLocks noGrp="1"/>
          </p:cNvSpPr>
          <p:nvPr>
            <p:ph type="subTitle" idx="1"/>
          </p:nvPr>
        </p:nvSpPr>
        <p:spPr/>
        <p:txBody>
          <a:bodyPr/>
          <a:lstStyle/>
          <a:p>
            <a:pPr algn="r"/>
            <a:r>
              <a:rPr lang="en-US" dirty="0"/>
              <a:t>Employee Benefits and Insurance  </a:t>
            </a:r>
            <a:r>
              <a:rPr lang="en-US" dirty="0">
                <a:sym typeface="Symbol" panose="05050102010706020507" pitchFamily="18" charset="2"/>
              </a:rPr>
              <a:t>  Professional Service. Personal Care.</a:t>
            </a:r>
            <a:endParaRPr lang="en-US"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7558" t="13741" r="15356" b="40188"/>
          <a:stretch/>
        </p:blipFill>
        <p:spPr>
          <a:xfrm>
            <a:off x="581191" y="670422"/>
            <a:ext cx="3167150" cy="2175029"/>
          </a:xfrm>
          <a:prstGeom prst="rect">
            <a:avLst/>
          </a:prstGeom>
        </p:spPr>
      </p:pic>
      <p:sp>
        <p:nvSpPr>
          <p:cNvPr id="6" name="TextBox 5"/>
          <p:cNvSpPr txBox="1"/>
          <p:nvPr/>
        </p:nvSpPr>
        <p:spPr>
          <a:xfrm>
            <a:off x="2164766" y="3963812"/>
            <a:ext cx="7877174" cy="1708160"/>
          </a:xfrm>
          <a:prstGeom prst="rect">
            <a:avLst/>
          </a:prstGeom>
        </p:spPr>
        <p:txBody>
          <a:bodyPr wrap="square" rtlCol="0">
            <a:spAutoFit/>
          </a:bodyPr>
          <a:lstStyle/>
          <a:p>
            <a:pPr algn="ctr"/>
            <a:r>
              <a:rPr lang="en-US" sz="3500" b="1" dirty="0">
                <a:solidFill>
                  <a:srgbClr val="FFFFFF"/>
                </a:solidFill>
              </a:rPr>
              <a:t>Mutual of Omaha:</a:t>
            </a:r>
          </a:p>
          <a:p>
            <a:pPr algn="ctr"/>
            <a:endParaRPr lang="en-US" sz="3500" b="1" dirty="0">
              <a:solidFill>
                <a:srgbClr val="FFFFFF"/>
              </a:solidFill>
            </a:endParaRPr>
          </a:p>
          <a:p>
            <a:pPr algn="ctr"/>
            <a:r>
              <a:rPr lang="en-US" sz="3500" dirty="0">
                <a:solidFill>
                  <a:srgbClr val="FFFFFF"/>
                </a:solidFill>
              </a:rPr>
              <a:t>Dental and Vision</a:t>
            </a:r>
            <a:endParaRPr lang="en-US" sz="3500" dirty="0"/>
          </a:p>
        </p:txBody>
      </p:sp>
    </p:spTree>
    <p:extLst>
      <p:ext uri="{BB962C8B-B14F-4D97-AF65-F5344CB8AC3E}">
        <p14:creationId xmlns:p14="http://schemas.microsoft.com/office/powerpoint/2010/main" val="3008636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Mutual of </a:t>
            </a:r>
            <a:r>
              <a:rPr lang="en-US" dirty="0" err="1"/>
              <a:t>omaha</a:t>
            </a:r>
            <a:r>
              <a:rPr lang="en-US" dirty="0"/>
              <a:t>:</a:t>
            </a:r>
            <a:br>
              <a:rPr lang="en-US" dirty="0"/>
            </a:br>
            <a:r>
              <a:rPr lang="en-US" b="1" dirty="0"/>
              <a:t>Dental </a:t>
            </a:r>
          </a:p>
        </p:txBody>
      </p:sp>
      <p:sp>
        <p:nvSpPr>
          <p:cNvPr id="3" name="Content Placeholder 2"/>
          <p:cNvSpPr>
            <a:spLocks noGrp="1"/>
          </p:cNvSpPr>
          <p:nvPr>
            <p:ph idx="1"/>
          </p:nvPr>
        </p:nvSpPr>
        <p:spPr>
          <a:xfrm>
            <a:off x="581192" y="2180496"/>
            <a:ext cx="11029615" cy="4248879"/>
          </a:xfrm>
        </p:spPr>
        <p:txBody>
          <a:bodyPr>
            <a:normAutofit/>
          </a:bodyPr>
          <a:lstStyle/>
          <a:p>
            <a:pPr>
              <a:lnSpc>
                <a:spcPct val="150000"/>
              </a:lnSpc>
            </a:pPr>
            <a:r>
              <a:rPr lang="en-US" sz="2000" dirty="0"/>
              <a:t>Preventive services  are covered at 100% and have no waiting period.</a:t>
            </a:r>
          </a:p>
          <a:p>
            <a:pPr>
              <a:lnSpc>
                <a:spcPct val="150000"/>
              </a:lnSpc>
            </a:pPr>
            <a:r>
              <a:rPr lang="en-US" sz="2000" dirty="0"/>
              <a:t>Basic services are covered at 80% and have no waiting period.</a:t>
            </a:r>
          </a:p>
          <a:p>
            <a:pPr>
              <a:lnSpc>
                <a:spcPct val="150000"/>
              </a:lnSpc>
            </a:pPr>
            <a:r>
              <a:rPr lang="en-US" sz="2000" dirty="0"/>
              <a:t>Major are covered at 50% and have no waiting period.</a:t>
            </a:r>
          </a:p>
          <a:p>
            <a:pPr>
              <a:lnSpc>
                <a:spcPct val="150000"/>
              </a:lnSpc>
            </a:pPr>
            <a:r>
              <a:rPr lang="en-US" sz="2000" dirty="0"/>
              <a:t>Orthodontics are covered for children through age 26 at 50% and have no waiting period.</a:t>
            </a:r>
          </a:p>
          <a:p>
            <a:pPr>
              <a:lnSpc>
                <a:spcPct val="150000"/>
              </a:lnSpc>
            </a:pPr>
            <a:r>
              <a:rPr lang="en-US" sz="2000" dirty="0"/>
              <a:t>$50 per person, per benefit year deductible for basic and major services.</a:t>
            </a:r>
          </a:p>
          <a:p>
            <a:pPr>
              <a:lnSpc>
                <a:spcPct val="150000"/>
              </a:lnSpc>
            </a:pPr>
            <a:r>
              <a:rPr lang="en-US" sz="2000" dirty="0"/>
              <a:t>$1,500 per calendar year benefit maximum plus carryover benefit.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2672823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Mutual OF OMAHA:</a:t>
            </a:r>
            <a:br>
              <a:rPr lang="en-US" dirty="0"/>
            </a:br>
            <a:r>
              <a:rPr lang="en-US" b="1" dirty="0"/>
              <a:t>Vision</a:t>
            </a:r>
          </a:p>
        </p:txBody>
      </p:sp>
      <p:sp>
        <p:nvSpPr>
          <p:cNvPr id="3" name="Content Placeholder 2"/>
          <p:cNvSpPr>
            <a:spLocks noGrp="1"/>
          </p:cNvSpPr>
          <p:nvPr>
            <p:ph idx="1"/>
          </p:nvPr>
        </p:nvSpPr>
        <p:spPr/>
        <p:txBody>
          <a:bodyPr>
            <a:normAutofit/>
          </a:bodyPr>
          <a:lstStyle/>
          <a:p>
            <a:pPr>
              <a:lnSpc>
                <a:spcPct val="150000"/>
              </a:lnSpc>
            </a:pPr>
            <a:r>
              <a:rPr lang="en-US" sz="2000" dirty="0"/>
              <a:t>There are no deductibles and no waiting periods</a:t>
            </a:r>
          </a:p>
          <a:p>
            <a:pPr>
              <a:lnSpc>
                <a:spcPct val="150000"/>
              </a:lnSpc>
            </a:pPr>
            <a:r>
              <a:rPr lang="en-US" sz="2000" dirty="0"/>
              <a:t>$10 co-pay for exams</a:t>
            </a:r>
          </a:p>
          <a:p>
            <a:pPr>
              <a:lnSpc>
                <a:spcPct val="150000"/>
              </a:lnSpc>
            </a:pPr>
            <a:r>
              <a:rPr lang="en-US" sz="2000" dirty="0"/>
              <a:t>$25 co-pay for materials</a:t>
            </a:r>
          </a:p>
          <a:p>
            <a:pPr>
              <a:lnSpc>
                <a:spcPct val="150000"/>
              </a:lnSpc>
            </a:pPr>
            <a:r>
              <a:rPr lang="en-US" sz="2000" dirty="0"/>
              <a:t>$130 frame allowance</a:t>
            </a:r>
          </a:p>
          <a:p>
            <a:pPr>
              <a:lnSpc>
                <a:spcPct val="150000"/>
              </a:lnSpc>
            </a:pPr>
            <a:r>
              <a:rPr lang="en-US" sz="2000" dirty="0"/>
              <a:t>$130 Contact lenses allowance (in lieu of eyeglass lenses &amp; frames)</a:t>
            </a:r>
          </a:p>
          <a:p>
            <a:pPr>
              <a:lnSpc>
                <a:spcPct val="150000"/>
              </a:lnSpc>
            </a:pPr>
            <a:r>
              <a:rPr lang="en-US" sz="2000" dirty="0"/>
              <a:t>Benefit frequency is every 12 months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11562917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r>
              <a:rPr lang="en-US" dirty="0"/>
              <a:t>Glynn Griffing &amp; Associates</a:t>
            </a:r>
          </a:p>
        </p:txBody>
      </p:sp>
      <p:sp>
        <p:nvSpPr>
          <p:cNvPr id="3" name="Subtitle 2"/>
          <p:cNvSpPr>
            <a:spLocks noGrp="1"/>
          </p:cNvSpPr>
          <p:nvPr>
            <p:ph type="subTitle" idx="1"/>
          </p:nvPr>
        </p:nvSpPr>
        <p:spPr/>
        <p:txBody>
          <a:bodyPr/>
          <a:lstStyle/>
          <a:p>
            <a:pPr algn="r"/>
            <a:r>
              <a:rPr lang="en-US" dirty="0"/>
              <a:t>Employee Benefits and Insurance  </a:t>
            </a:r>
            <a:r>
              <a:rPr lang="en-US" dirty="0">
                <a:sym typeface="Symbol" panose="05050102010706020507" pitchFamily="18" charset="2"/>
              </a:rPr>
              <a:t>  Professional Service. Personal Care.</a:t>
            </a:r>
            <a:endParaRPr lang="en-US"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7558" t="13741" r="15356" b="40188"/>
          <a:stretch/>
        </p:blipFill>
        <p:spPr>
          <a:xfrm>
            <a:off x="581191" y="670422"/>
            <a:ext cx="3167150" cy="2175029"/>
          </a:xfrm>
          <a:prstGeom prst="rect">
            <a:avLst/>
          </a:prstGeom>
        </p:spPr>
      </p:pic>
      <p:sp>
        <p:nvSpPr>
          <p:cNvPr id="6" name="TextBox 5"/>
          <p:cNvSpPr txBox="1"/>
          <p:nvPr/>
        </p:nvSpPr>
        <p:spPr>
          <a:xfrm>
            <a:off x="2362200" y="4306713"/>
            <a:ext cx="7410449" cy="1169551"/>
          </a:xfrm>
          <a:prstGeom prst="rect">
            <a:avLst/>
          </a:prstGeom>
        </p:spPr>
        <p:txBody>
          <a:bodyPr wrap="square" rtlCol="0">
            <a:spAutoFit/>
          </a:bodyPr>
          <a:lstStyle/>
          <a:p>
            <a:pPr algn="ctr"/>
            <a:r>
              <a:rPr lang="en-US" sz="3500" b="1" dirty="0">
                <a:solidFill>
                  <a:srgbClr val="FFFFFF"/>
                </a:solidFill>
              </a:rPr>
              <a:t>Cafeteria Plan and FSA Accounts:</a:t>
            </a:r>
            <a:endParaRPr lang="en-US" sz="3500" b="1" i="1" dirty="0">
              <a:solidFill>
                <a:srgbClr val="FFFFFF"/>
              </a:solidFill>
            </a:endParaRPr>
          </a:p>
          <a:p>
            <a:pPr algn="ctr"/>
            <a:r>
              <a:rPr lang="en-US" sz="3500" dirty="0">
                <a:solidFill>
                  <a:srgbClr val="FFFFFF"/>
                </a:solidFill>
              </a:rPr>
              <a:t>How it Works</a:t>
            </a:r>
            <a:endParaRPr lang="en-US" sz="3500" dirty="0"/>
          </a:p>
        </p:txBody>
      </p:sp>
    </p:spTree>
    <p:extLst>
      <p:ext uri="{BB962C8B-B14F-4D97-AF65-F5344CB8AC3E}">
        <p14:creationId xmlns:p14="http://schemas.microsoft.com/office/powerpoint/2010/main" val="593559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125 Cafeteria Plan</a:t>
            </a:r>
          </a:p>
        </p:txBody>
      </p:sp>
      <p:sp>
        <p:nvSpPr>
          <p:cNvPr id="3" name="Text Placeholder 2"/>
          <p:cNvSpPr>
            <a:spLocks noGrp="1"/>
          </p:cNvSpPr>
          <p:nvPr>
            <p:ph type="body" idx="1"/>
          </p:nvPr>
        </p:nvSpPr>
        <p:spPr>
          <a:xfrm>
            <a:off x="658619" y="2155642"/>
            <a:ext cx="5087075" cy="536005"/>
          </a:xfrm>
        </p:spPr>
        <p:txBody>
          <a:bodyPr/>
          <a:lstStyle/>
          <a:p>
            <a:r>
              <a:rPr lang="en-US" sz="2400" dirty="0"/>
              <a:t>Benefits of Participation</a:t>
            </a:r>
          </a:p>
        </p:txBody>
      </p:sp>
      <p:sp>
        <p:nvSpPr>
          <p:cNvPr id="4" name="Content Placeholder 3"/>
          <p:cNvSpPr>
            <a:spLocks noGrp="1"/>
          </p:cNvSpPr>
          <p:nvPr>
            <p:ph sz="half" idx="2"/>
          </p:nvPr>
        </p:nvSpPr>
        <p:spPr>
          <a:xfrm>
            <a:off x="600244" y="2792701"/>
            <a:ext cx="5393100" cy="3608099"/>
          </a:xfrm>
        </p:spPr>
        <p:txBody>
          <a:bodyPr>
            <a:normAutofit fontScale="85000" lnSpcReduction="10000"/>
          </a:bodyPr>
          <a:lstStyle/>
          <a:p>
            <a:r>
              <a:rPr lang="en-US" sz="2600" dirty="0"/>
              <a:t>IRS program that allows employees to pay for certain eligible benefits with pre-tax dollars.</a:t>
            </a:r>
          </a:p>
          <a:p>
            <a:endParaRPr lang="en-US" sz="900" dirty="0"/>
          </a:p>
          <a:p>
            <a:r>
              <a:rPr lang="en-US" sz="2600" dirty="0"/>
              <a:t>Participation increases your take-home pay.</a:t>
            </a:r>
          </a:p>
          <a:p>
            <a:endParaRPr lang="en-US" sz="900" dirty="0"/>
          </a:p>
          <a:p>
            <a:r>
              <a:rPr lang="en-US" sz="2600" dirty="0"/>
              <a:t>You can pick and choose the parts of the plan in which you want to participate.</a:t>
            </a:r>
          </a:p>
          <a:p>
            <a:endParaRPr lang="en-US" sz="900" dirty="0"/>
          </a:p>
          <a:p>
            <a:r>
              <a:rPr lang="en-US" altLang="en-US" sz="2600" dirty="0"/>
              <a:t>You do not have to pay taxes on any of the dollars that go through the plan. </a:t>
            </a:r>
          </a:p>
        </p:txBody>
      </p:sp>
      <p:sp>
        <p:nvSpPr>
          <p:cNvPr id="5" name="Text Placeholder 4"/>
          <p:cNvSpPr>
            <a:spLocks noGrp="1"/>
          </p:cNvSpPr>
          <p:nvPr>
            <p:ph type="body" sz="quarter" idx="3"/>
          </p:nvPr>
        </p:nvSpPr>
        <p:spPr>
          <a:xfrm>
            <a:off x="6304660" y="2165167"/>
            <a:ext cx="5087073" cy="553373"/>
          </a:xfrm>
        </p:spPr>
        <p:txBody>
          <a:bodyPr/>
          <a:lstStyle/>
          <a:p>
            <a:r>
              <a:rPr lang="en-US" sz="2400" dirty="0"/>
              <a:t>Components</a:t>
            </a:r>
          </a:p>
        </p:txBody>
      </p:sp>
      <p:sp>
        <p:nvSpPr>
          <p:cNvPr id="6" name="Content Placeholder 5"/>
          <p:cNvSpPr>
            <a:spLocks noGrp="1"/>
          </p:cNvSpPr>
          <p:nvPr>
            <p:ph sz="quarter" idx="4"/>
          </p:nvPr>
        </p:nvSpPr>
        <p:spPr>
          <a:xfrm>
            <a:off x="6217707" y="2821277"/>
            <a:ext cx="5393100" cy="2934999"/>
          </a:xfrm>
        </p:spPr>
        <p:txBody>
          <a:bodyPr>
            <a:normAutofit fontScale="85000" lnSpcReduction="10000"/>
          </a:bodyPr>
          <a:lstStyle/>
          <a:p>
            <a:r>
              <a:rPr lang="en-US" dirty="0"/>
              <a:t>Premium Conversion</a:t>
            </a:r>
          </a:p>
          <a:p>
            <a:endParaRPr lang="en-US" dirty="0"/>
          </a:p>
          <a:p>
            <a:r>
              <a:rPr lang="en-US" dirty="0"/>
              <a:t>Health FSA</a:t>
            </a:r>
          </a:p>
          <a:p>
            <a:endParaRPr lang="en-US" dirty="0"/>
          </a:p>
          <a:p>
            <a:r>
              <a:rPr lang="en-US" dirty="0"/>
              <a:t>Dependent Care FSA</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2606392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Cafeteria Plan Savings Example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40503946"/>
              </p:ext>
            </p:extLst>
          </p:nvPr>
        </p:nvGraphicFramePr>
        <p:xfrm>
          <a:off x="1438275" y="2076450"/>
          <a:ext cx="8524875" cy="4333240"/>
        </p:xfrm>
        <a:graphic>
          <a:graphicData uri="http://schemas.openxmlformats.org/drawingml/2006/table">
            <a:tbl>
              <a:tblPr firstRow="1" bandRow="1">
                <a:tableStyleId>{5C22544A-7EE6-4342-B048-85BDC9FD1C3A}</a:tableStyleId>
              </a:tblPr>
              <a:tblGrid>
                <a:gridCol w="2171700">
                  <a:extLst>
                    <a:ext uri="{9D8B030D-6E8A-4147-A177-3AD203B41FA5}">
                      <a16:colId xmlns:a16="http://schemas.microsoft.com/office/drawing/2014/main" val="20000"/>
                    </a:ext>
                  </a:extLst>
                </a:gridCol>
                <a:gridCol w="4580081">
                  <a:extLst>
                    <a:ext uri="{9D8B030D-6E8A-4147-A177-3AD203B41FA5}">
                      <a16:colId xmlns:a16="http://schemas.microsoft.com/office/drawing/2014/main" val="20001"/>
                    </a:ext>
                  </a:extLst>
                </a:gridCol>
                <a:gridCol w="1773094">
                  <a:extLst>
                    <a:ext uri="{9D8B030D-6E8A-4147-A177-3AD203B41FA5}">
                      <a16:colId xmlns:a16="http://schemas.microsoft.com/office/drawing/2014/main" val="20002"/>
                    </a:ext>
                  </a:extLst>
                </a:gridCol>
              </a:tblGrid>
              <a:tr h="370840">
                <a:tc>
                  <a:txBody>
                    <a:bodyPr/>
                    <a:lstStyle/>
                    <a:p>
                      <a:pPr algn="ctr"/>
                      <a:r>
                        <a:rPr lang="en-US" dirty="0"/>
                        <a:t>No Cafeteria</a:t>
                      </a:r>
                    </a:p>
                  </a:txBody>
                  <a:tcPr anchor="ctr"/>
                </a:tc>
                <a:tc>
                  <a:txBody>
                    <a:bodyPr/>
                    <a:lstStyle/>
                    <a:p>
                      <a:pPr algn="ctr"/>
                      <a:r>
                        <a:rPr lang="en-US" dirty="0"/>
                        <a:t>vs.</a:t>
                      </a:r>
                      <a:r>
                        <a:rPr lang="en-US" baseline="0" dirty="0"/>
                        <a:t> </a:t>
                      </a:r>
                      <a:endParaRPr lang="en-US" dirty="0"/>
                    </a:p>
                  </a:txBody>
                  <a:tcPr anchor="ctr"/>
                </a:tc>
                <a:tc>
                  <a:txBody>
                    <a:bodyPr/>
                    <a:lstStyle/>
                    <a:p>
                      <a:pPr algn="ctr"/>
                      <a:r>
                        <a:rPr lang="en-US" dirty="0"/>
                        <a:t>Cafeteria</a:t>
                      </a:r>
                    </a:p>
                  </a:txBody>
                  <a:tcPr anchor="ctr"/>
                </a:tc>
                <a:extLst>
                  <a:ext uri="{0D108BD9-81ED-4DB2-BD59-A6C34878D82A}">
                    <a16:rowId xmlns:a16="http://schemas.microsoft.com/office/drawing/2014/main" val="10000"/>
                  </a:ext>
                </a:extLst>
              </a:tr>
              <a:tr h="370840">
                <a:tc>
                  <a:txBody>
                    <a:bodyPr/>
                    <a:lstStyle/>
                    <a:p>
                      <a:pPr algn="r"/>
                      <a:r>
                        <a:rPr lang="en-US" dirty="0"/>
                        <a:t>$3,000</a:t>
                      </a:r>
                    </a:p>
                  </a:txBody>
                  <a:tcPr anchor="ctr"/>
                </a:tc>
                <a:tc>
                  <a:txBody>
                    <a:bodyPr/>
                    <a:lstStyle/>
                    <a:p>
                      <a:pPr algn="ctr"/>
                      <a:r>
                        <a:rPr lang="en-US" dirty="0"/>
                        <a:t>Income</a:t>
                      </a:r>
                      <a:r>
                        <a:rPr lang="en-US" baseline="0" dirty="0"/>
                        <a:t> Before Taxes or Benefits</a:t>
                      </a:r>
                      <a:endParaRPr lang="en-US" dirty="0"/>
                    </a:p>
                  </a:txBody>
                  <a:tcPr anchor="ctr"/>
                </a:tc>
                <a:tc>
                  <a:txBody>
                    <a:bodyPr/>
                    <a:lstStyle/>
                    <a:p>
                      <a:pPr algn="r"/>
                      <a:r>
                        <a:rPr lang="en-US" dirty="0"/>
                        <a:t>$3,000</a:t>
                      </a:r>
                    </a:p>
                  </a:txBody>
                  <a:tcPr anchor="ctr"/>
                </a:tc>
                <a:extLst>
                  <a:ext uri="{0D108BD9-81ED-4DB2-BD59-A6C34878D82A}">
                    <a16:rowId xmlns:a16="http://schemas.microsoft.com/office/drawing/2014/main" val="10001"/>
                  </a:ext>
                </a:extLst>
              </a:tr>
              <a:tr h="370840">
                <a:tc>
                  <a:txBody>
                    <a:bodyPr/>
                    <a:lstStyle/>
                    <a:p>
                      <a:pPr algn="r"/>
                      <a:r>
                        <a:rPr lang="en-US" dirty="0"/>
                        <a:t>0</a:t>
                      </a:r>
                    </a:p>
                  </a:txBody>
                  <a:tcPr anchor="ctr"/>
                </a:tc>
                <a:tc>
                  <a:txBody>
                    <a:bodyPr/>
                    <a:lstStyle/>
                    <a:p>
                      <a:pPr algn="ctr"/>
                      <a:r>
                        <a:rPr lang="en-US" dirty="0"/>
                        <a:t>Health FSA</a:t>
                      </a:r>
                    </a:p>
                  </a:txBody>
                  <a:tcPr anchor="ctr"/>
                </a:tc>
                <a:tc>
                  <a:txBody>
                    <a:bodyPr/>
                    <a:lstStyle/>
                    <a:p>
                      <a:pPr algn="r"/>
                      <a:r>
                        <a:rPr lang="en-US" dirty="0"/>
                        <a:t>200</a:t>
                      </a:r>
                    </a:p>
                  </a:txBody>
                  <a:tcPr anchor="ctr"/>
                </a:tc>
                <a:extLst>
                  <a:ext uri="{0D108BD9-81ED-4DB2-BD59-A6C34878D82A}">
                    <a16:rowId xmlns:a16="http://schemas.microsoft.com/office/drawing/2014/main" val="10002"/>
                  </a:ext>
                </a:extLst>
              </a:tr>
              <a:tr h="370840">
                <a:tc>
                  <a:txBody>
                    <a:bodyPr/>
                    <a:lstStyle/>
                    <a:p>
                      <a:pPr algn="r"/>
                      <a:r>
                        <a:rPr lang="en-US" dirty="0"/>
                        <a:t>0</a:t>
                      </a:r>
                    </a:p>
                  </a:txBody>
                  <a:tcPr anchor="ctr"/>
                </a:tc>
                <a:tc>
                  <a:txBody>
                    <a:bodyPr/>
                    <a:lstStyle/>
                    <a:p>
                      <a:pPr algn="ctr"/>
                      <a:r>
                        <a:rPr lang="en-US" dirty="0"/>
                        <a:t>Health Insurance</a:t>
                      </a:r>
                      <a:r>
                        <a:rPr lang="en-US" baseline="0" dirty="0"/>
                        <a:t> (Pre-Tax)</a:t>
                      </a:r>
                      <a:endParaRPr lang="en-US" dirty="0"/>
                    </a:p>
                  </a:txBody>
                  <a:tcPr anchor="ctr"/>
                </a:tc>
                <a:tc>
                  <a:txBody>
                    <a:bodyPr/>
                    <a:lstStyle/>
                    <a:p>
                      <a:pPr algn="r"/>
                      <a:r>
                        <a:rPr lang="en-US" dirty="0"/>
                        <a:t>500</a:t>
                      </a:r>
                    </a:p>
                  </a:txBody>
                  <a:tcPr anchor="ctr"/>
                </a:tc>
                <a:extLst>
                  <a:ext uri="{0D108BD9-81ED-4DB2-BD59-A6C34878D82A}">
                    <a16:rowId xmlns:a16="http://schemas.microsoft.com/office/drawing/2014/main" val="10003"/>
                  </a:ext>
                </a:extLst>
              </a:tr>
              <a:tr h="370840">
                <a:tc>
                  <a:txBody>
                    <a:bodyPr/>
                    <a:lstStyle/>
                    <a:p>
                      <a:pPr algn="r"/>
                      <a:r>
                        <a:rPr lang="en-US" dirty="0"/>
                        <a:t>3,000</a:t>
                      </a:r>
                    </a:p>
                  </a:txBody>
                  <a:tcPr anchor="ctr"/>
                </a:tc>
                <a:tc>
                  <a:txBody>
                    <a:bodyPr/>
                    <a:lstStyle/>
                    <a:p>
                      <a:pPr algn="ctr"/>
                      <a:r>
                        <a:rPr lang="en-US" dirty="0"/>
                        <a:t>Taxable</a:t>
                      </a:r>
                      <a:r>
                        <a:rPr lang="en-US" baseline="0" dirty="0"/>
                        <a:t> Income</a:t>
                      </a:r>
                      <a:endParaRPr lang="en-US" dirty="0"/>
                    </a:p>
                  </a:txBody>
                  <a:tcPr anchor="ctr"/>
                </a:tc>
                <a:tc>
                  <a:txBody>
                    <a:bodyPr/>
                    <a:lstStyle/>
                    <a:p>
                      <a:pPr algn="r"/>
                      <a:r>
                        <a:rPr lang="en-US" dirty="0"/>
                        <a:t>2,300</a:t>
                      </a:r>
                    </a:p>
                  </a:txBody>
                  <a:tcPr anchor="ctr"/>
                </a:tc>
                <a:extLst>
                  <a:ext uri="{0D108BD9-81ED-4DB2-BD59-A6C34878D82A}">
                    <a16:rowId xmlns:a16="http://schemas.microsoft.com/office/drawing/2014/main" val="10004"/>
                  </a:ext>
                </a:extLst>
              </a:tr>
              <a:tr h="370840">
                <a:tc>
                  <a:txBody>
                    <a:bodyPr/>
                    <a:lstStyle/>
                    <a:p>
                      <a:pPr algn="r"/>
                      <a:r>
                        <a:rPr lang="en-US" dirty="0"/>
                        <a:t>830</a:t>
                      </a:r>
                    </a:p>
                  </a:txBody>
                  <a:tcPr anchor="ctr"/>
                </a:tc>
                <a:tc>
                  <a:txBody>
                    <a:bodyPr/>
                    <a:lstStyle/>
                    <a:p>
                      <a:pPr algn="ctr"/>
                      <a:r>
                        <a:rPr lang="en-US" dirty="0"/>
                        <a:t>Taxes Paid (27.65%)</a:t>
                      </a:r>
                    </a:p>
                  </a:txBody>
                  <a:tcPr anchor="ctr"/>
                </a:tc>
                <a:tc>
                  <a:txBody>
                    <a:bodyPr/>
                    <a:lstStyle/>
                    <a:p>
                      <a:pPr algn="r"/>
                      <a:r>
                        <a:rPr lang="en-US" dirty="0"/>
                        <a:t>636</a:t>
                      </a:r>
                    </a:p>
                  </a:txBody>
                  <a:tcPr anchor="ctr"/>
                </a:tc>
                <a:extLst>
                  <a:ext uri="{0D108BD9-81ED-4DB2-BD59-A6C34878D82A}">
                    <a16:rowId xmlns:a16="http://schemas.microsoft.com/office/drawing/2014/main" val="10005"/>
                  </a:ext>
                </a:extLst>
              </a:tr>
              <a:tr h="370840">
                <a:tc>
                  <a:txBody>
                    <a:bodyPr/>
                    <a:lstStyle/>
                    <a:p>
                      <a:pPr algn="r"/>
                      <a:r>
                        <a:rPr lang="en-US" dirty="0"/>
                        <a:t>500</a:t>
                      </a:r>
                    </a:p>
                  </a:txBody>
                  <a:tcPr anchor="ctr"/>
                </a:tc>
                <a:tc>
                  <a:txBody>
                    <a:bodyPr/>
                    <a:lstStyle/>
                    <a:p>
                      <a:pPr algn="ctr"/>
                      <a:r>
                        <a:rPr lang="en-US" dirty="0"/>
                        <a:t>Health Insurance (After-Tax)</a:t>
                      </a:r>
                    </a:p>
                  </a:txBody>
                  <a:tcPr anchor="ctr"/>
                </a:tc>
                <a:tc>
                  <a:txBody>
                    <a:bodyPr/>
                    <a:lstStyle/>
                    <a:p>
                      <a:pPr algn="r"/>
                      <a:r>
                        <a:rPr lang="en-US" dirty="0"/>
                        <a:t>0</a:t>
                      </a:r>
                    </a:p>
                  </a:txBody>
                  <a:tcPr anchor="ctr"/>
                </a:tc>
                <a:extLst>
                  <a:ext uri="{0D108BD9-81ED-4DB2-BD59-A6C34878D82A}">
                    <a16:rowId xmlns:a16="http://schemas.microsoft.com/office/drawing/2014/main" val="10006"/>
                  </a:ext>
                </a:extLst>
              </a:tr>
              <a:tr h="370840">
                <a:tc>
                  <a:txBody>
                    <a:bodyPr/>
                    <a:lstStyle/>
                    <a:p>
                      <a:pPr algn="r"/>
                      <a:r>
                        <a:rPr lang="en-US" dirty="0"/>
                        <a:t>1,670</a:t>
                      </a:r>
                    </a:p>
                  </a:txBody>
                  <a:tcPr anchor="ctr"/>
                </a:tc>
                <a:tc>
                  <a:txBody>
                    <a:bodyPr/>
                    <a:lstStyle/>
                    <a:p>
                      <a:pPr algn="ctr"/>
                      <a:r>
                        <a:rPr lang="en-US" dirty="0"/>
                        <a:t>Take-Home</a:t>
                      </a:r>
                      <a:r>
                        <a:rPr lang="en-US" baseline="0" dirty="0"/>
                        <a:t> Pay</a:t>
                      </a:r>
                      <a:endParaRPr lang="en-US" dirty="0"/>
                    </a:p>
                  </a:txBody>
                  <a:tcPr anchor="ctr"/>
                </a:tc>
                <a:tc>
                  <a:txBody>
                    <a:bodyPr/>
                    <a:lstStyle/>
                    <a:p>
                      <a:pPr algn="r"/>
                      <a:r>
                        <a:rPr lang="en-US" dirty="0"/>
                        <a:t>1,664</a:t>
                      </a:r>
                    </a:p>
                  </a:txBody>
                  <a:tcPr anchor="ctr"/>
                </a:tc>
                <a:extLst>
                  <a:ext uri="{0D108BD9-81ED-4DB2-BD59-A6C34878D82A}">
                    <a16:rowId xmlns:a16="http://schemas.microsoft.com/office/drawing/2014/main" val="10007"/>
                  </a:ext>
                </a:extLst>
              </a:tr>
              <a:tr h="370840">
                <a:tc>
                  <a:txBody>
                    <a:bodyPr/>
                    <a:lstStyle/>
                    <a:p>
                      <a:pPr algn="r"/>
                      <a:r>
                        <a:rPr lang="en-US" dirty="0"/>
                        <a:t>200</a:t>
                      </a:r>
                    </a:p>
                  </a:txBody>
                  <a:tcPr anchor="ctr"/>
                </a:tc>
                <a:tc>
                  <a:txBody>
                    <a:bodyPr/>
                    <a:lstStyle/>
                    <a:p>
                      <a:pPr algn="ctr"/>
                      <a:r>
                        <a:rPr lang="en-US" dirty="0"/>
                        <a:t>Out-of</a:t>
                      </a:r>
                      <a:r>
                        <a:rPr lang="en-US" baseline="0" dirty="0"/>
                        <a:t>-Pocket Med.  Expenses</a:t>
                      </a:r>
                      <a:endParaRPr lang="en-US" dirty="0"/>
                    </a:p>
                  </a:txBody>
                  <a:tcPr anchor="ctr"/>
                </a:tc>
                <a:tc>
                  <a:txBody>
                    <a:bodyPr/>
                    <a:lstStyle/>
                    <a:p>
                      <a:pPr algn="r"/>
                      <a:r>
                        <a:rPr lang="en-US" dirty="0"/>
                        <a:t>0</a:t>
                      </a:r>
                    </a:p>
                  </a:txBody>
                  <a:tcPr anchor="ctr"/>
                </a:tc>
                <a:extLst>
                  <a:ext uri="{0D108BD9-81ED-4DB2-BD59-A6C34878D82A}">
                    <a16:rowId xmlns:a16="http://schemas.microsoft.com/office/drawing/2014/main" val="10008"/>
                  </a:ext>
                </a:extLst>
              </a:tr>
              <a:tr h="370840">
                <a:tc>
                  <a:txBody>
                    <a:bodyPr/>
                    <a:lstStyle/>
                    <a:p>
                      <a:pPr algn="r"/>
                      <a:r>
                        <a:rPr lang="en-US" b="1" dirty="0">
                          <a:solidFill>
                            <a:schemeClr val="bg1"/>
                          </a:solidFill>
                        </a:rPr>
                        <a:t>$1,470</a:t>
                      </a:r>
                    </a:p>
                  </a:txBody>
                  <a:tcPr anchor="ctr">
                    <a:solidFill>
                      <a:schemeClr val="accent1"/>
                    </a:solidFill>
                  </a:tcPr>
                </a:tc>
                <a:tc>
                  <a:txBody>
                    <a:bodyPr/>
                    <a:lstStyle/>
                    <a:p>
                      <a:pPr algn="ctr"/>
                      <a:r>
                        <a:rPr lang="en-US" b="1" dirty="0">
                          <a:solidFill>
                            <a:schemeClr val="bg1"/>
                          </a:solidFill>
                        </a:rPr>
                        <a:t>Total Take-Home</a:t>
                      </a:r>
                      <a:r>
                        <a:rPr lang="en-US" b="1" baseline="0" dirty="0">
                          <a:solidFill>
                            <a:schemeClr val="bg1"/>
                          </a:solidFill>
                        </a:rPr>
                        <a:t> Pay</a:t>
                      </a:r>
                      <a:endParaRPr lang="en-US" b="1" dirty="0">
                        <a:solidFill>
                          <a:schemeClr val="bg1"/>
                        </a:solidFill>
                      </a:endParaRPr>
                    </a:p>
                  </a:txBody>
                  <a:tcPr anchor="ctr">
                    <a:solidFill>
                      <a:schemeClr val="accent1"/>
                    </a:solidFill>
                  </a:tcPr>
                </a:tc>
                <a:tc>
                  <a:txBody>
                    <a:bodyPr/>
                    <a:lstStyle/>
                    <a:p>
                      <a:pPr algn="r"/>
                      <a:r>
                        <a:rPr lang="en-US" b="1" dirty="0">
                          <a:solidFill>
                            <a:schemeClr val="bg1"/>
                          </a:solidFill>
                        </a:rPr>
                        <a:t>$1,664</a:t>
                      </a:r>
                    </a:p>
                  </a:txBody>
                  <a:tcPr anchor="ctr">
                    <a:solidFill>
                      <a:schemeClr val="accent1"/>
                    </a:solidFill>
                  </a:tcPr>
                </a:tc>
                <a:extLst>
                  <a:ext uri="{0D108BD9-81ED-4DB2-BD59-A6C34878D82A}">
                    <a16:rowId xmlns:a16="http://schemas.microsoft.com/office/drawing/2014/main" val="10009"/>
                  </a:ext>
                </a:extLst>
              </a:tr>
              <a:tr h="254000">
                <a:tc>
                  <a:txBody>
                    <a:bodyPr/>
                    <a:lstStyle/>
                    <a:p>
                      <a:pPr algn="r"/>
                      <a:endParaRPr lang="en-US" sz="1000" b="1" dirty="0">
                        <a:solidFill>
                          <a:schemeClr val="bg1"/>
                        </a:solidFill>
                      </a:endParaRPr>
                    </a:p>
                  </a:txBody>
                  <a:tcPr anchor="ctr">
                    <a:noFill/>
                  </a:tcPr>
                </a:tc>
                <a:tc>
                  <a:txBody>
                    <a:bodyPr/>
                    <a:lstStyle/>
                    <a:p>
                      <a:pPr algn="ctr"/>
                      <a:endParaRPr lang="en-US" sz="1000" b="1" dirty="0">
                        <a:solidFill>
                          <a:schemeClr val="bg1"/>
                        </a:solidFill>
                      </a:endParaRPr>
                    </a:p>
                  </a:txBody>
                  <a:tcPr anchor="ctr">
                    <a:noFill/>
                  </a:tcPr>
                </a:tc>
                <a:tc>
                  <a:txBody>
                    <a:bodyPr/>
                    <a:lstStyle/>
                    <a:p>
                      <a:pPr algn="r"/>
                      <a:endParaRPr lang="en-US" sz="1000" b="1" dirty="0">
                        <a:solidFill>
                          <a:schemeClr val="bg1"/>
                        </a:solidFill>
                      </a:endParaRPr>
                    </a:p>
                  </a:txBody>
                  <a:tcPr anchor="ctr">
                    <a:noFill/>
                  </a:tcPr>
                </a:tc>
                <a:extLst>
                  <a:ext uri="{0D108BD9-81ED-4DB2-BD59-A6C34878D82A}">
                    <a16:rowId xmlns:a16="http://schemas.microsoft.com/office/drawing/2014/main" val="10010"/>
                  </a:ext>
                </a:extLst>
              </a:tr>
              <a:tr h="370840">
                <a:tc gridSpan="3">
                  <a:txBody>
                    <a:bodyPr/>
                    <a:lstStyle/>
                    <a:p>
                      <a:pPr algn="ctr"/>
                      <a:r>
                        <a:rPr lang="en-US" b="1" dirty="0">
                          <a:solidFill>
                            <a:schemeClr val="tx1"/>
                          </a:solidFill>
                        </a:rPr>
                        <a:t>Savings</a:t>
                      </a:r>
                      <a:r>
                        <a:rPr lang="en-US" b="1" baseline="0" dirty="0">
                          <a:solidFill>
                            <a:schemeClr val="tx1"/>
                          </a:solidFill>
                        </a:rPr>
                        <a:t> of $194 a month or $2,328 a year</a:t>
                      </a:r>
                      <a:endParaRPr lang="en-US" b="1" dirty="0">
                        <a:solidFill>
                          <a:schemeClr val="tx1"/>
                        </a:solidFill>
                      </a:endParaRPr>
                    </a:p>
                  </a:txBody>
                  <a:tcPr anchor="ctr">
                    <a:noFill/>
                  </a:tcPr>
                </a:tc>
                <a:tc hMerge="1">
                  <a:txBody>
                    <a:bodyPr/>
                    <a:lstStyle/>
                    <a:p>
                      <a:pPr algn="ctr"/>
                      <a:endParaRPr lang="en-US" b="1" dirty="0">
                        <a:solidFill>
                          <a:schemeClr val="tx1"/>
                        </a:solidFill>
                      </a:endParaRPr>
                    </a:p>
                  </a:txBody>
                  <a:tcPr anchor="ctr">
                    <a:noFill/>
                  </a:tcPr>
                </a:tc>
                <a:tc hMerge="1">
                  <a:txBody>
                    <a:bodyPr/>
                    <a:lstStyle/>
                    <a:p>
                      <a:pPr algn="r"/>
                      <a:endParaRPr lang="en-US" b="1" dirty="0">
                        <a:solidFill>
                          <a:schemeClr val="bg1"/>
                        </a:solidFill>
                      </a:endParaRPr>
                    </a:p>
                  </a:txBody>
                  <a:tcPr anchor="ctr">
                    <a:noFill/>
                  </a:tcPr>
                </a:tc>
                <a:extLst>
                  <a:ext uri="{0D108BD9-81ED-4DB2-BD59-A6C34878D82A}">
                    <a16:rowId xmlns:a16="http://schemas.microsoft.com/office/drawing/2014/main" val="10011"/>
                  </a:ext>
                </a:extLst>
              </a:tr>
            </a:tbl>
          </a:graphicData>
        </a:graphic>
      </p:graphicFrame>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26509425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Health Flexible Spending Account (Health FSA)</a:t>
            </a:r>
          </a:p>
        </p:txBody>
      </p:sp>
      <p:sp>
        <p:nvSpPr>
          <p:cNvPr id="3" name="Content Placeholder 2"/>
          <p:cNvSpPr>
            <a:spLocks noGrp="1"/>
          </p:cNvSpPr>
          <p:nvPr>
            <p:ph idx="1"/>
          </p:nvPr>
        </p:nvSpPr>
        <p:spPr/>
        <p:txBody>
          <a:bodyPr>
            <a:normAutofit/>
          </a:bodyPr>
          <a:lstStyle/>
          <a:p>
            <a:r>
              <a:rPr lang="en-US" sz="2000" dirty="0"/>
              <a:t>Annual Maximum of $3,300</a:t>
            </a:r>
          </a:p>
          <a:p>
            <a:endParaRPr lang="en-US" sz="2000" dirty="0"/>
          </a:p>
          <a:p>
            <a:r>
              <a:rPr lang="en-US" sz="2000" dirty="0"/>
              <a:t>Eligible expenses include deductibles, RX drugs, dental fees, eye exams, etc.</a:t>
            </a:r>
          </a:p>
          <a:p>
            <a:endParaRPr lang="en-US" sz="2000" dirty="0"/>
          </a:p>
          <a:p>
            <a:r>
              <a:rPr lang="en-US" sz="2000" dirty="0"/>
              <a:t>Annual election amount is available at the beginning of the plan year (Pre-funded)</a:t>
            </a:r>
          </a:p>
          <a:p>
            <a:endParaRPr lang="en-US" sz="2000" dirty="0"/>
          </a:p>
          <a:p>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15945781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Dependent Care Account (DEPCARE FSA)</a:t>
            </a:r>
          </a:p>
        </p:txBody>
      </p:sp>
      <p:sp>
        <p:nvSpPr>
          <p:cNvPr id="3" name="Content Placeholder 2"/>
          <p:cNvSpPr>
            <a:spLocks noGrp="1"/>
          </p:cNvSpPr>
          <p:nvPr>
            <p:ph idx="1"/>
          </p:nvPr>
        </p:nvSpPr>
        <p:spPr/>
        <p:txBody>
          <a:bodyPr>
            <a:normAutofit/>
          </a:bodyPr>
          <a:lstStyle/>
          <a:p>
            <a:r>
              <a:rPr lang="en-US" dirty="0"/>
              <a:t>Contribution Limits</a:t>
            </a:r>
          </a:p>
          <a:p>
            <a:pPr lvl="1"/>
            <a:r>
              <a:rPr lang="en-US" dirty="0"/>
              <a:t>$5,000 for a married couple filing jointly</a:t>
            </a:r>
          </a:p>
          <a:p>
            <a:pPr lvl="1"/>
            <a:r>
              <a:rPr lang="en-US" dirty="0"/>
              <a:t>$5,000 for a single parent</a:t>
            </a:r>
          </a:p>
          <a:p>
            <a:pPr lvl="1"/>
            <a:r>
              <a:rPr lang="en-US" dirty="0"/>
              <a:t>$2,500 for a married person filing separately</a:t>
            </a:r>
          </a:p>
          <a:p>
            <a:pPr lvl="1"/>
            <a:endParaRPr lang="en-US" dirty="0"/>
          </a:p>
          <a:p>
            <a:r>
              <a:rPr lang="en-US" dirty="0"/>
              <a:t>Eligible expenses include childcare centers, nursery schools, pre/after school care, summer day camps, private sitters, etc.</a:t>
            </a:r>
          </a:p>
          <a:p>
            <a:endParaRPr lang="en-US" dirty="0"/>
          </a:p>
          <a:p>
            <a:r>
              <a:rPr lang="en-US" dirty="0"/>
              <a:t>Not a pre-funded account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3177752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r>
              <a:rPr lang="en-US" dirty="0"/>
              <a:t>Glynn Griffing &amp; Associates</a:t>
            </a:r>
          </a:p>
        </p:txBody>
      </p:sp>
      <p:sp>
        <p:nvSpPr>
          <p:cNvPr id="3" name="Subtitle 2"/>
          <p:cNvSpPr>
            <a:spLocks noGrp="1"/>
          </p:cNvSpPr>
          <p:nvPr>
            <p:ph type="subTitle" idx="1"/>
          </p:nvPr>
        </p:nvSpPr>
        <p:spPr/>
        <p:txBody>
          <a:bodyPr/>
          <a:lstStyle/>
          <a:p>
            <a:pPr algn="r"/>
            <a:r>
              <a:rPr lang="en-US" dirty="0"/>
              <a:t>Employee Benefits and Insurance  </a:t>
            </a:r>
            <a:r>
              <a:rPr lang="en-US" dirty="0">
                <a:sym typeface="Symbol" panose="05050102010706020507" pitchFamily="18" charset="2"/>
              </a:rPr>
              <a:t>  Professional Service. Personal Care.</a:t>
            </a:r>
            <a:endParaRPr lang="en-US"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7558" t="13741" r="15356" b="40188"/>
          <a:stretch/>
        </p:blipFill>
        <p:spPr>
          <a:xfrm>
            <a:off x="581191" y="670422"/>
            <a:ext cx="3167150" cy="2175029"/>
          </a:xfrm>
          <a:prstGeom prst="rect">
            <a:avLst/>
          </a:prstGeom>
        </p:spPr>
      </p:pic>
      <p:sp>
        <p:nvSpPr>
          <p:cNvPr id="6" name="TextBox 5"/>
          <p:cNvSpPr txBox="1"/>
          <p:nvPr/>
        </p:nvSpPr>
        <p:spPr>
          <a:xfrm>
            <a:off x="2362200" y="4306713"/>
            <a:ext cx="7410449" cy="630942"/>
          </a:xfrm>
          <a:prstGeom prst="rect">
            <a:avLst/>
          </a:prstGeom>
        </p:spPr>
        <p:txBody>
          <a:bodyPr wrap="square" rtlCol="0">
            <a:spAutoFit/>
          </a:bodyPr>
          <a:lstStyle/>
          <a:p>
            <a:pPr algn="ctr"/>
            <a:r>
              <a:rPr lang="en-US" sz="3500" b="1" dirty="0">
                <a:solidFill>
                  <a:srgbClr val="FFFFFF"/>
                </a:solidFill>
              </a:rPr>
              <a:t>Allstate Benefits</a:t>
            </a:r>
            <a:endParaRPr lang="en-US" sz="3500" dirty="0"/>
          </a:p>
        </p:txBody>
      </p:sp>
    </p:spTree>
    <p:extLst>
      <p:ext uri="{BB962C8B-B14F-4D97-AF65-F5344CB8AC3E}">
        <p14:creationId xmlns:p14="http://schemas.microsoft.com/office/powerpoint/2010/main" val="39851890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MGC Cafeteria plan Outline</a:t>
            </a:r>
          </a:p>
        </p:txBody>
      </p:sp>
      <p:sp>
        <p:nvSpPr>
          <p:cNvPr id="3" name="Content Placeholder 2"/>
          <p:cNvSpPr>
            <a:spLocks noGrp="1"/>
          </p:cNvSpPr>
          <p:nvPr>
            <p:ph idx="1"/>
          </p:nvPr>
        </p:nvSpPr>
        <p:spPr>
          <a:xfrm>
            <a:off x="581192" y="2105025"/>
            <a:ext cx="11029615" cy="4514850"/>
          </a:xfrm>
        </p:spPr>
        <p:txBody>
          <a:bodyPr>
            <a:normAutofit/>
          </a:bodyPr>
          <a:lstStyle/>
          <a:p>
            <a:r>
              <a:rPr lang="en-US" sz="2000" dirty="0"/>
              <a:t>Run-Out Period ends March 31</a:t>
            </a:r>
          </a:p>
          <a:p>
            <a:endParaRPr lang="en-US" sz="2000" dirty="0"/>
          </a:p>
          <a:p>
            <a:r>
              <a:rPr lang="en-US" sz="2000" dirty="0"/>
              <a:t>$660 Carryover</a:t>
            </a:r>
          </a:p>
          <a:p>
            <a:endParaRPr lang="en-US" sz="2000" dirty="0"/>
          </a:p>
          <a:p>
            <a:r>
              <a:rPr lang="en-US" sz="2000" dirty="0"/>
              <a:t>Status Change is 30 days</a:t>
            </a:r>
          </a:p>
          <a:p>
            <a:endParaRPr lang="en-US" sz="2000" dirty="0"/>
          </a:p>
          <a:p>
            <a:r>
              <a:rPr lang="en-US" sz="2000" dirty="0"/>
              <a:t>Documentation required when filing for reimbursement</a:t>
            </a:r>
          </a:p>
          <a:p>
            <a:endParaRPr lang="en-US" sz="2000" dirty="0"/>
          </a:p>
          <a:p>
            <a:r>
              <a:rPr lang="en-US" sz="2000" dirty="0"/>
              <a:t>Health FSA balance will be withheld out of the last check if a termination</a:t>
            </a:r>
            <a:br>
              <a:rPr lang="en-US" sz="2000" dirty="0"/>
            </a:br>
            <a:r>
              <a:rPr lang="en-US" sz="2000" dirty="0"/>
              <a:t>of employment occurs</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1370968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MGC Reimbursement Procedure</a:t>
            </a:r>
          </a:p>
        </p:txBody>
      </p:sp>
      <p:sp>
        <p:nvSpPr>
          <p:cNvPr id="3" name="Content Placeholder 2"/>
          <p:cNvSpPr>
            <a:spLocks noGrp="1"/>
          </p:cNvSpPr>
          <p:nvPr>
            <p:ph idx="1"/>
          </p:nvPr>
        </p:nvSpPr>
        <p:spPr>
          <a:xfrm>
            <a:off x="581192" y="2105025"/>
            <a:ext cx="11029615" cy="4514850"/>
          </a:xfrm>
        </p:spPr>
        <p:txBody>
          <a:bodyPr>
            <a:normAutofit/>
          </a:bodyPr>
          <a:lstStyle/>
          <a:p>
            <a:r>
              <a:rPr lang="en-US" sz="2000" dirty="0"/>
              <a:t>Claims paid daily</a:t>
            </a:r>
          </a:p>
          <a:p>
            <a:endParaRPr lang="en-US" sz="2000" dirty="0"/>
          </a:p>
          <a:p>
            <a:r>
              <a:rPr lang="en-US" sz="2000" dirty="0"/>
              <a:t>Reimbursements will be mailed directly to the employee</a:t>
            </a:r>
          </a:p>
          <a:p>
            <a:endParaRPr lang="en-US" sz="2000" dirty="0"/>
          </a:p>
          <a:p>
            <a:r>
              <a:rPr lang="en-US" sz="2000" dirty="0"/>
              <a:t>FSA Debit Card available</a:t>
            </a:r>
          </a:p>
          <a:p>
            <a:endParaRPr lang="en-US" sz="2000" dirty="0"/>
          </a:p>
          <a:p>
            <a:r>
              <a:rPr lang="en-US" sz="2000" dirty="0"/>
              <a:t>Claims can be submitted via online portal, secure fax, mail, or in-person</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9578149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r>
              <a:rPr lang="en-US" dirty="0"/>
              <a:t>Glynn Griffing &amp; Associates</a:t>
            </a:r>
          </a:p>
        </p:txBody>
      </p:sp>
      <p:sp>
        <p:nvSpPr>
          <p:cNvPr id="3" name="Subtitle 2"/>
          <p:cNvSpPr>
            <a:spLocks noGrp="1"/>
          </p:cNvSpPr>
          <p:nvPr>
            <p:ph type="subTitle" idx="1"/>
          </p:nvPr>
        </p:nvSpPr>
        <p:spPr/>
        <p:txBody>
          <a:bodyPr/>
          <a:lstStyle/>
          <a:p>
            <a:pPr algn="r"/>
            <a:r>
              <a:rPr lang="en-US" dirty="0"/>
              <a:t>Employee Benefits and Insurance  </a:t>
            </a:r>
            <a:r>
              <a:rPr lang="en-US" dirty="0">
                <a:sym typeface="Symbol" panose="05050102010706020507" pitchFamily="18" charset="2"/>
              </a:rPr>
              <a:t>  Professional Service. Personal Care.</a:t>
            </a:r>
            <a:endParaRPr lang="en-US"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7558" t="13741" r="15356" b="40188"/>
          <a:stretch/>
        </p:blipFill>
        <p:spPr>
          <a:xfrm>
            <a:off x="581191" y="670422"/>
            <a:ext cx="3167150" cy="2175029"/>
          </a:xfrm>
          <a:prstGeom prst="rect">
            <a:avLst/>
          </a:prstGeom>
        </p:spPr>
      </p:pic>
      <p:sp>
        <p:nvSpPr>
          <p:cNvPr id="6" name="TextBox 5"/>
          <p:cNvSpPr txBox="1"/>
          <p:nvPr/>
        </p:nvSpPr>
        <p:spPr>
          <a:xfrm>
            <a:off x="2872041" y="4306713"/>
            <a:ext cx="6809394" cy="1169551"/>
          </a:xfrm>
          <a:prstGeom prst="rect">
            <a:avLst/>
          </a:prstGeom>
        </p:spPr>
        <p:txBody>
          <a:bodyPr wrap="square" rtlCol="0">
            <a:spAutoFit/>
          </a:bodyPr>
          <a:lstStyle/>
          <a:p>
            <a:pPr algn="ctr"/>
            <a:r>
              <a:rPr lang="en-US" sz="3500" b="1" dirty="0">
                <a:solidFill>
                  <a:srgbClr val="FFFFFF"/>
                </a:solidFill>
              </a:rPr>
              <a:t>Benefits Debit Card:</a:t>
            </a:r>
            <a:endParaRPr lang="en-US" sz="3500" b="1" i="1" dirty="0">
              <a:solidFill>
                <a:srgbClr val="FFFFFF"/>
              </a:solidFill>
            </a:endParaRPr>
          </a:p>
          <a:p>
            <a:pPr algn="ctr"/>
            <a:r>
              <a:rPr lang="en-US" sz="3500" dirty="0">
                <a:solidFill>
                  <a:srgbClr val="FFFFFF"/>
                </a:solidFill>
              </a:rPr>
              <a:t>How it Works</a:t>
            </a:r>
            <a:endParaRPr lang="en-US" sz="3500" dirty="0"/>
          </a:p>
        </p:txBody>
      </p:sp>
    </p:spTree>
    <p:extLst>
      <p:ext uri="{BB962C8B-B14F-4D97-AF65-F5344CB8AC3E}">
        <p14:creationId xmlns:p14="http://schemas.microsoft.com/office/powerpoint/2010/main" val="15558748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 Information</a:t>
            </a:r>
          </a:p>
        </p:txBody>
      </p:sp>
      <p:sp>
        <p:nvSpPr>
          <p:cNvPr id="3" name="Content Placeholder 2"/>
          <p:cNvSpPr>
            <a:spLocks noGrp="1"/>
          </p:cNvSpPr>
          <p:nvPr>
            <p:ph idx="1"/>
          </p:nvPr>
        </p:nvSpPr>
        <p:spPr/>
        <p:txBody>
          <a:bodyPr>
            <a:normAutofit/>
          </a:bodyPr>
          <a:lstStyle/>
          <a:p>
            <a:r>
              <a:rPr lang="en-US" sz="2000" dirty="0"/>
              <a:t>Debit card is loaded with your annual election at the beginning of each Plan Year.</a:t>
            </a:r>
          </a:p>
          <a:p>
            <a:endParaRPr lang="en-US" sz="2000" dirty="0"/>
          </a:p>
          <a:p>
            <a:r>
              <a:rPr lang="en-US" sz="2000" dirty="0"/>
              <a:t>Monies are immediately deducted from your account, so there is no waiting for reimbursement.</a:t>
            </a:r>
          </a:p>
          <a:p>
            <a:endParaRPr lang="en-US" sz="2000" dirty="0"/>
          </a:p>
          <a:p>
            <a:r>
              <a:rPr lang="en-US" sz="2000" dirty="0"/>
              <a:t>There is no PIN number required, just swipe as a credit.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5319447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Debit Card Activation</a:t>
            </a:r>
          </a:p>
        </p:txBody>
      </p:sp>
      <p:sp>
        <p:nvSpPr>
          <p:cNvPr id="3" name="Content Placeholder 2"/>
          <p:cNvSpPr>
            <a:spLocks noGrp="1"/>
          </p:cNvSpPr>
          <p:nvPr>
            <p:ph idx="1"/>
          </p:nvPr>
        </p:nvSpPr>
        <p:spPr/>
        <p:txBody>
          <a:bodyPr>
            <a:normAutofit/>
          </a:bodyPr>
          <a:lstStyle/>
          <a:p>
            <a:r>
              <a:rPr lang="en-US" sz="2000" dirty="0"/>
              <a:t>Cards will be activated upon first use and are issued for a 36 month period</a:t>
            </a:r>
          </a:p>
          <a:p>
            <a:pPr marL="0" indent="0">
              <a:buNone/>
            </a:pPr>
            <a:endParaRPr lang="en-US" sz="2000" dirty="0"/>
          </a:p>
          <a:p>
            <a:r>
              <a:rPr lang="en-US" sz="2000" dirty="0"/>
              <a:t>Additional cards can be ordered for dependents</a:t>
            </a:r>
          </a:p>
          <a:p>
            <a:endParaRPr lang="en-US" sz="2000" dirty="0"/>
          </a:p>
          <a:p>
            <a:r>
              <a:rPr lang="en-US" sz="2000" dirty="0"/>
              <a:t>If your card is lost or stolen call our office at (601) 982-0331</a:t>
            </a:r>
          </a:p>
          <a:p>
            <a:endParaRPr lang="en-US" sz="2000" dirty="0"/>
          </a:p>
          <a:p>
            <a:r>
              <a:rPr lang="en-US" sz="2000" dirty="0"/>
              <a:t>Verify/Update Contact Information</a:t>
            </a:r>
          </a:p>
          <a:p>
            <a:pPr marL="0" indent="0">
              <a:buNone/>
            </a:pPr>
            <a:endParaRPr lang="en-US" dirty="0"/>
          </a:p>
        </p:txBody>
      </p:sp>
    </p:spTree>
    <p:extLst>
      <p:ext uri="{BB962C8B-B14F-4D97-AF65-F5344CB8AC3E}">
        <p14:creationId xmlns:p14="http://schemas.microsoft.com/office/powerpoint/2010/main" val="2003344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can I use the debit card?</a:t>
            </a:r>
          </a:p>
        </p:txBody>
      </p:sp>
      <p:sp>
        <p:nvSpPr>
          <p:cNvPr id="5" name="Content Placeholder 4"/>
          <p:cNvSpPr>
            <a:spLocks noGrp="1"/>
          </p:cNvSpPr>
          <p:nvPr>
            <p:ph idx="1"/>
          </p:nvPr>
        </p:nvSpPr>
        <p:spPr>
          <a:xfrm>
            <a:off x="581192" y="2105025"/>
            <a:ext cx="11029615" cy="4017297"/>
          </a:xfrm>
        </p:spPr>
        <p:txBody>
          <a:bodyPr>
            <a:noAutofit/>
          </a:bodyPr>
          <a:lstStyle/>
          <a:p>
            <a:r>
              <a:rPr lang="en-US" sz="2000" dirty="0"/>
              <a:t>Hospitals</a:t>
            </a:r>
          </a:p>
          <a:p>
            <a:endParaRPr lang="en-US" sz="2000" dirty="0"/>
          </a:p>
          <a:p>
            <a:r>
              <a:rPr lang="en-US" sz="2000" dirty="0"/>
              <a:t>Physician Offices</a:t>
            </a:r>
          </a:p>
          <a:p>
            <a:endParaRPr lang="en-US" sz="2000" dirty="0"/>
          </a:p>
          <a:p>
            <a:r>
              <a:rPr lang="en-US" sz="2000" dirty="0"/>
              <a:t>Dental Offices</a:t>
            </a:r>
          </a:p>
          <a:p>
            <a:endParaRPr lang="en-US" sz="2000" dirty="0"/>
          </a:p>
          <a:p>
            <a:r>
              <a:rPr lang="en-US" sz="2000" dirty="0"/>
              <a:t>Vision Service Locations</a:t>
            </a:r>
          </a:p>
          <a:p>
            <a:endParaRPr lang="en-US" sz="2000" dirty="0"/>
          </a:p>
          <a:p>
            <a:r>
              <a:rPr lang="en-US" sz="2000" dirty="0"/>
              <a:t>Certified Pharmacies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41893588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Documenting Debit Card Transactions</a:t>
            </a:r>
          </a:p>
        </p:txBody>
      </p:sp>
      <p:sp>
        <p:nvSpPr>
          <p:cNvPr id="5" name="Content Placeholder 4"/>
          <p:cNvSpPr>
            <a:spLocks noGrp="1"/>
          </p:cNvSpPr>
          <p:nvPr>
            <p:ph idx="1"/>
          </p:nvPr>
        </p:nvSpPr>
        <p:spPr>
          <a:xfrm>
            <a:off x="581192" y="2123346"/>
            <a:ext cx="11029615" cy="3601179"/>
          </a:xfrm>
        </p:spPr>
        <p:txBody>
          <a:bodyPr>
            <a:noAutofit/>
          </a:bodyPr>
          <a:lstStyle/>
          <a:p>
            <a:r>
              <a:rPr lang="en-US" sz="2000" dirty="0"/>
              <a:t>You will receive email notifications from </a:t>
            </a:r>
            <a:r>
              <a:rPr lang="en-US" sz="2000" dirty="0">
                <a:hlinkClick r:id="rId3"/>
              </a:rPr>
              <a:t>noreply@glynn.info</a:t>
            </a:r>
            <a:r>
              <a:rPr lang="en-US" sz="2000" dirty="0"/>
              <a:t> regarding the status of your debit card transactions.</a:t>
            </a:r>
          </a:p>
          <a:p>
            <a:endParaRPr lang="en-US" sz="2000" dirty="0"/>
          </a:p>
          <a:p>
            <a:r>
              <a:rPr lang="en-US" sz="2000" dirty="0"/>
              <a:t>Substantiation may be required, so keep all debit card documentation.</a:t>
            </a:r>
          </a:p>
          <a:p>
            <a:endParaRPr lang="en-US" sz="2000" dirty="0"/>
          </a:p>
          <a:p>
            <a:r>
              <a:rPr lang="en-US" sz="2000" dirty="0"/>
              <a:t>Upload, use mobile app or fax appropriate documentation to our office</a:t>
            </a:r>
          </a:p>
          <a:p>
            <a:endParaRPr lang="en-US" sz="2000" dirty="0"/>
          </a:p>
          <a:p>
            <a:r>
              <a:rPr lang="en-US" sz="2000" dirty="0"/>
              <a:t>Debit card transactions not substantiated must be paid back to your employer or your card will be suspended.</a:t>
            </a: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7440208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valid receipt?</a:t>
            </a:r>
          </a:p>
        </p:txBody>
      </p:sp>
      <p:sp>
        <p:nvSpPr>
          <p:cNvPr id="3" name="Content Placeholder 2"/>
          <p:cNvSpPr>
            <a:spLocks noGrp="1"/>
          </p:cNvSpPr>
          <p:nvPr>
            <p:ph idx="1"/>
          </p:nvPr>
        </p:nvSpPr>
        <p:spPr/>
        <p:txBody>
          <a:bodyPr>
            <a:normAutofit fontScale="92500" lnSpcReduction="10000"/>
          </a:bodyPr>
          <a:lstStyle/>
          <a:p>
            <a:pPr marL="0" indent="0">
              <a:buNone/>
            </a:pPr>
            <a:r>
              <a:rPr lang="en-US" sz="2000" dirty="0"/>
              <a:t>The IRS requires each TPA to collect specific information to verify the purchases made with your FSA Debit Card. </a:t>
            </a:r>
          </a:p>
          <a:p>
            <a:pPr marL="0" indent="0">
              <a:buNone/>
            </a:pPr>
            <a:endParaRPr lang="en-US" sz="2000" dirty="0"/>
          </a:p>
          <a:p>
            <a:pPr marL="0" indent="0">
              <a:buNone/>
            </a:pPr>
            <a:r>
              <a:rPr lang="en-US" sz="2000" dirty="0"/>
              <a:t>Acceptable Documentation should Include:</a:t>
            </a:r>
          </a:p>
          <a:p>
            <a:endParaRPr lang="en-US" sz="1100" dirty="0"/>
          </a:p>
          <a:p>
            <a:pPr lvl="1"/>
            <a:r>
              <a:rPr lang="en-US" sz="1900" dirty="0"/>
              <a:t>Provider’s Name</a:t>
            </a:r>
          </a:p>
          <a:p>
            <a:pPr lvl="1"/>
            <a:r>
              <a:rPr lang="en-US" sz="1900" dirty="0"/>
              <a:t>Date(s) of Service</a:t>
            </a:r>
          </a:p>
          <a:p>
            <a:pPr lvl="1"/>
            <a:r>
              <a:rPr lang="en-US" sz="1900" dirty="0"/>
              <a:t>Detailed statement of services rendered or and EOB (Explanation of Benefits)</a:t>
            </a:r>
          </a:p>
          <a:p>
            <a:pPr lvl="1"/>
            <a:r>
              <a:rPr lang="en-US" sz="1900" dirty="0"/>
              <a:t>Amount charged for each procedure</a:t>
            </a:r>
          </a:p>
          <a:p>
            <a:pPr lvl="1"/>
            <a:r>
              <a:rPr lang="en-US" sz="1900" dirty="0"/>
              <a:t>Person who received this service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42553989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Online Resources</a:t>
            </a:r>
          </a:p>
        </p:txBody>
      </p:sp>
      <p:sp>
        <p:nvSpPr>
          <p:cNvPr id="4" name="Text Placeholder 3"/>
          <p:cNvSpPr>
            <a:spLocks noGrp="1"/>
          </p:cNvSpPr>
          <p:nvPr>
            <p:ph type="body" idx="1"/>
          </p:nvPr>
        </p:nvSpPr>
        <p:spPr/>
        <p:txBody>
          <a:bodyPr/>
          <a:lstStyle/>
          <a:p>
            <a:r>
              <a:rPr lang="en-US" dirty="0"/>
              <a:t>https://glynn.info</a:t>
            </a:r>
          </a:p>
        </p:txBody>
      </p:sp>
      <p:sp>
        <p:nvSpPr>
          <p:cNvPr id="5" name="Content Placeholder 4"/>
          <p:cNvSpPr>
            <a:spLocks noGrp="1"/>
          </p:cNvSpPr>
          <p:nvPr>
            <p:ph sz="half" idx="2"/>
          </p:nvPr>
        </p:nvSpPr>
        <p:spPr/>
        <p:txBody>
          <a:bodyPr>
            <a:normAutofit/>
          </a:bodyPr>
          <a:lstStyle/>
          <a:p>
            <a:r>
              <a:rPr lang="en-US" dirty="0"/>
              <a:t>Forms</a:t>
            </a:r>
          </a:p>
          <a:p>
            <a:r>
              <a:rPr lang="en-US" dirty="0"/>
              <a:t>Education</a:t>
            </a:r>
          </a:p>
          <a:p>
            <a:r>
              <a:rPr lang="en-US" dirty="0"/>
              <a:t>News, Alerts, &amp; Updates</a:t>
            </a:r>
          </a:p>
          <a:p>
            <a:r>
              <a:rPr lang="en-US" dirty="0"/>
              <a:t>Contact Information</a:t>
            </a:r>
          </a:p>
        </p:txBody>
      </p:sp>
      <p:sp>
        <p:nvSpPr>
          <p:cNvPr id="6" name="Text Placeholder 5"/>
          <p:cNvSpPr>
            <a:spLocks noGrp="1"/>
          </p:cNvSpPr>
          <p:nvPr>
            <p:ph type="body" sz="quarter" idx="3"/>
          </p:nvPr>
        </p:nvSpPr>
        <p:spPr/>
        <p:txBody>
          <a:bodyPr/>
          <a:lstStyle/>
          <a:p>
            <a:r>
              <a:rPr lang="en-US" dirty="0"/>
              <a:t>FSA Management Portal</a:t>
            </a:r>
          </a:p>
        </p:txBody>
      </p:sp>
      <p:sp>
        <p:nvSpPr>
          <p:cNvPr id="8" name="Content Placeholder 7"/>
          <p:cNvSpPr>
            <a:spLocks noGrp="1"/>
          </p:cNvSpPr>
          <p:nvPr>
            <p:ph sz="quarter" idx="4"/>
          </p:nvPr>
        </p:nvSpPr>
        <p:spPr/>
        <p:txBody>
          <a:bodyPr>
            <a:normAutofit/>
          </a:bodyPr>
          <a:lstStyle/>
          <a:p>
            <a:r>
              <a:rPr lang="en-US" dirty="0"/>
              <a:t>Account Balances</a:t>
            </a:r>
          </a:p>
          <a:p>
            <a:r>
              <a:rPr lang="en-US" dirty="0"/>
              <a:t>Online Claims Submission</a:t>
            </a:r>
          </a:p>
          <a:p>
            <a:r>
              <a:rPr lang="en-US" dirty="0"/>
              <a:t>Debit Card and FSA Payment Tracking </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2273955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Products available from Allstate</a:t>
            </a:r>
          </a:p>
        </p:txBody>
      </p:sp>
      <p:sp>
        <p:nvSpPr>
          <p:cNvPr id="6" name="Content Placeholder 5"/>
          <p:cNvSpPr>
            <a:spLocks noGrp="1"/>
          </p:cNvSpPr>
          <p:nvPr>
            <p:ph idx="1"/>
          </p:nvPr>
        </p:nvSpPr>
        <p:spPr/>
        <p:txBody>
          <a:bodyPr>
            <a:normAutofit/>
          </a:bodyPr>
          <a:lstStyle/>
          <a:p>
            <a:r>
              <a:rPr lang="en-US" sz="2000" dirty="0"/>
              <a:t>Off-the-Job Accident</a:t>
            </a:r>
          </a:p>
          <a:p>
            <a:endParaRPr lang="en-US" sz="2000" dirty="0"/>
          </a:p>
          <a:p>
            <a:r>
              <a:rPr lang="en-US" sz="2000" dirty="0"/>
              <a:t>Cancer</a:t>
            </a:r>
          </a:p>
          <a:p>
            <a:endParaRPr lang="en-US" sz="2000" dirty="0"/>
          </a:p>
          <a:p>
            <a:r>
              <a:rPr lang="en-US" sz="2000" dirty="0"/>
              <a:t>Critical Illness</a:t>
            </a:r>
          </a:p>
          <a:p>
            <a:pPr marL="0" indent="0">
              <a:buNone/>
            </a:pPr>
            <a:endParaRPr lang="en-US" sz="2000"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1182198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Summary of benefits</a:t>
            </a:r>
          </a:p>
        </p:txBody>
      </p:sp>
      <p:sp>
        <p:nvSpPr>
          <p:cNvPr id="3" name="Content Placeholder 2"/>
          <p:cNvSpPr>
            <a:spLocks noGrp="1"/>
          </p:cNvSpPr>
          <p:nvPr>
            <p:ph idx="1"/>
          </p:nvPr>
        </p:nvSpPr>
        <p:spPr/>
        <p:txBody>
          <a:bodyPr>
            <a:noAutofit/>
          </a:bodyPr>
          <a:lstStyle/>
          <a:p>
            <a:pPr>
              <a:buFont typeface="Wingdings" panose="05000000000000000000" pitchFamily="2" charset="2"/>
              <a:buChar char="§"/>
            </a:pPr>
            <a:r>
              <a:rPr lang="en-US" altLang="en-US" sz="2000" dirty="0">
                <a:solidFill>
                  <a:schemeClr val="tx1"/>
                </a:solidFill>
              </a:rPr>
              <a:t>All these products are 100% voluntary, employee paid</a:t>
            </a:r>
          </a:p>
          <a:p>
            <a:pPr>
              <a:buFont typeface="Wingdings" panose="05000000000000000000" pitchFamily="2" charset="2"/>
              <a:buChar char="§"/>
            </a:pPr>
            <a:endParaRPr lang="en-US" altLang="en-US" sz="800" dirty="0">
              <a:solidFill>
                <a:schemeClr val="tx1"/>
              </a:solidFill>
            </a:endParaRPr>
          </a:p>
          <a:p>
            <a:pPr>
              <a:buFont typeface="Wingdings" panose="05000000000000000000" pitchFamily="2" charset="2"/>
              <a:buChar char="§"/>
            </a:pPr>
            <a:r>
              <a:rPr lang="en-US" altLang="en-US" sz="2000" dirty="0">
                <a:solidFill>
                  <a:schemeClr val="tx1"/>
                </a:solidFill>
              </a:rPr>
              <a:t>Benefits are paid in addition to other insurance</a:t>
            </a:r>
          </a:p>
          <a:p>
            <a:pPr>
              <a:buFont typeface="Wingdings" panose="05000000000000000000" pitchFamily="2" charset="2"/>
              <a:buChar char="§"/>
            </a:pPr>
            <a:endParaRPr lang="en-US" altLang="en-US" sz="800" dirty="0">
              <a:solidFill>
                <a:schemeClr val="tx1"/>
              </a:solidFill>
            </a:endParaRPr>
          </a:p>
          <a:p>
            <a:pPr>
              <a:buFont typeface="Wingdings" panose="05000000000000000000" pitchFamily="2" charset="2"/>
              <a:buChar char="§"/>
            </a:pPr>
            <a:r>
              <a:rPr lang="en-US" altLang="en-US" sz="2000" dirty="0">
                <a:solidFill>
                  <a:schemeClr val="tx1"/>
                </a:solidFill>
              </a:rPr>
              <a:t>Coverage can be continued if you leave employment</a:t>
            </a:r>
          </a:p>
          <a:p>
            <a:pPr>
              <a:buFont typeface="Wingdings" panose="05000000000000000000" pitchFamily="2" charset="2"/>
              <a:buChar char="§"/>
            </a:pPr>
            <a:endParaRPr lang="en-US" altLang="en-US" sz="800" dirty="0">
              <a:solidFill>
                <a:schemeClr val="tx1"/>
              </a:solidFill>
            </a:endParaRPr>
          </a:p>
          <a:p>
            <a:pPr>
              <a:buFont typeface="Wingdings" panose="05000000000000000000" pitchFamily="2" charset="2"/>
              <a:buChar char="§"/>
            </a:pPr>
            <a:r>
              <a:rPr lang="en-US" altLang="en-US" sz="2000" dirty="0">
                <a:solidFill>
                  <a:schemeClr val="tx1"/>
                </a:solidFill>
              </a:rPr>
              <a:t>Only a few health questions that have to be answered during open enrollment, except Off the Job Accident insurance, no questions required</a:t>
            </a:r>
          </a:p>
          <a:p>
            <a:pPr>
              <a:buFont typeface="Wingdings" panose="05000000000000000000" pitchFamily="2" charset="2"/>
              <a:buChar char="§"/>
            </a:pPr>
            <a:endParaRPr lang="en-US" altLang="en-US" sz="800" dirty="0">
              <a:solidFill>
                <a:schemeClr val="tx1"/>
              </a:solidFill>
            </a:endParaRPr>
          </a:p>
          <a:p>
            <a:pPr>
              <a:buFont typeface="Wingdings" panose="05000000000000000000" pitchFamily="2" charset="2"/>
              <a:buChar char="§"/>
            </a:pPr>
            <a:r>
              <a:rPr lang="en-US" altLang="en-US" sz="2000" dirty="0">
                <a:solidFill>
                  <a:schemeClr val="tx1"/>
                </a:solidFill>
              </a:rPr>
              <a:t>Accident, Cancer, and Critical Illness coverage can cover dependent children to age 26</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1714828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Allstate benefits:</a:t>
            </a:r>
            <a:br>
              <a:rPr lang="en-US" dirty="0"/>
            </a:br>
            <a:r>
              <a:rPr lang="en-US" b="1" dirty="0"/>
              <a:t>Off-the-job accident</a:t>
            </a:r>
          </a:p>
        </p:txBody>
      </p:sp>
      <p:sp>
        <p:nvSpPr>
          <p:cNvPr id="3" name="Content Placeholder 2"/>
          <p:cNvSpPr>
            <a:spLocks noGrp="1"/>
          </p:cNvSpPr>
          <p:nvPr>
            <p:ph idx="1"/>
          </p:nvPr>
        </p:nvSpPr>
        <p:spPr/>
        <p:txBody>
          <a:bodyPr>
            <a:normAutofit/>
          </a:bodyPr>
          <a:lstStyle/>
          <a:p>
            <a:pPr>
              <a:lnSpc>
                <a:spcPct val="150000"/>
              </a:lnSpc>
              <a:buFont typeface="Wingdings" panose="05000000000000000000" pitchFamily="2" charset="2"/>
              <a:buChar char="§"/>
            </a:pPr>
            <a:r>
              <a:rPr lang="en-US" altLang="en-US" sz="2000" dirty="0">
                <a:solidFill>
                  <a:schemeClr val="tx1"/>
                </a:solidFill>
              </a:rPr>
              <a:t>The policy is design to pay benefits </a:t>
            </a:r>
            <a:r>
              <a:rPr lang="en-US" altLang="en-US" sz="2000" b="1" dirty="0">
                <a:solidFill>
                  <a:schemeClr val="tx1"/>
                </a:solidFill>
              </a:rPr>
              <a:t>due to accidental injury that occur away from work</a:t>
            </a:r>
            <a:r>
              <a:rPr lang="en-US" altLang="en-US" sz="2000" dirty="0">
                <a:solidFill>
                  <a:schemeClr val="tx1"/>
                </a:solidFill>
              </a:rPr>
              <a:t>. </a:t>
            </a:r>
          </a:p>
          <a:p>
            <a:pPr>
              <a:lnSpc>
                <a:spcPct val="150000"/>
              </a:lnSpc>
              <a:buFont typeface="Wingdings" panose="05000000000000000000" pitchFamily="2" charset="2"/>
              <a:buChar char="§"/>
            </a:pPr>
            <a:r>
              <a:rPr lang="en-US" altLang="en-US" sz="2000" dirty="0">
                <a:solidFill>
                  <a:schemeClr val="tx1"/>
                </a:solidFill>
              </a:rPr>
              <a:t>These benefits are paid in addition to your major medical insurance. </a:t>
            </a:r>
          </a:p>
          <a:p>
            <a:pPr>
              <a:lnSpc>
                <a:spcPct val="150000"/>
              </a:lnSpc>
              <a:buFont typeface="Wingdings" panose="05000000000000000000" pitchFamily="2" charset="2"/>
              <a:buChar char="§"/>
            </a:pPr>
            <a:r>
              <a:rPr lang="en-US" altLang="en-US" sz="2000" dirty="0">
                <a:solidFill>
                  <a:schemeClr val="tx1"/>
                </a:solidFill>
              </a:rPr>
              <a:t>While this plan offers many benefits, we are going to focus on the topmost frequently utilized benefits.</a:t>
            </a:r>
          </a:p>
          <a:p>
            <a:pPr>
              <a:lnSpc>
                <a:spcPct val="150000"/>
              </a:lnSpc>
              <a:buFont typeface="Wingdings" panose="05000000000000000000" pitchFamily="2" charset="2"/>
              <a:buChar char="§"/>
            </a:pPr>
            <a:r>
              <a:rPr lang="en-US" altLang="en-US" sz="2000" dirty="0">
                <a:solidFill>
                  <a:schemeClr val="tx1"/>
                </a:solidFill>
              </a:rPr>
              <a:t>You can choose from either a low plan or high plan, with the high plan paying</a:t>
            </a:r>
            <a:br>
              <a:rPr lang="en-US" altLang="en-US" sz="2000" dirty="0">
                <a:solidFill>
                  <a:schemeClr val="tx1"/>
                </a:solidFill>
              </a:rPr>
            </a:br>
            <a:r>
              <a:rPr lang="en-US" altLang="en-US" sz="2000" dirty="0">
                <a:solidFill>
                  <a:schemeClr val="tx1"/>
                </a:solidFill>
              </a:rPr>
              <a:t>more in benefit.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3949930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Off-the-job accident:</a:t>
            </a:r>
            <a:br>
              <a:rPr lang="en-US" b="1" dirty="0"/>
            </a:br>
            <a:r>
              <a:rPr lang="en-US" b="1" dirty="0"/>
              <a:t>Top Benefits</a:t>
            </a:r>
          </a:p>
        </p:txBody>
      </p:sp>
      <p:sp>
        <p:nvSpPr>
          <p:cNvPr id="3" name="Content Placeholder 2"/>
          <p:cNvSpPr>
            <a:spLocks noGrp="1"/>
          </p:cNvSpPr>
          <p:nvPr>
            <p:ph idx="1"/>
          </p:nvPr>
        </p:nvSpPr>
        <p:spPr>
          <a:xfrm>
            <a:off x="581192" y="2180496"/>
            <a:ext cx="11029615" cy="4106004"/>
          </a:xfrm>
        </p:spPr>
        <p:txBody>
          <a:bodyPr>
            <a:normAutofit fontScale="70000" lnSpcReduction="20000"/>
          </a:bodyPr>
          <a:lstStyle/>
          <a:p>
            <a:pPr marL="0" indent="0">
              <a:buNone/>
            </a:pPr>
            <a:r>
              <a:rPr lang="en-US" altLang="en-US" sz="3200" dirty="0">
                <a:solidFill>
                  <a:schemeClr val="tx1"/>
                </a:solidFill>
              </a:rPr>
              <a:t>The top benefits most utilized on this policy include:</a:t>
            </a:r>
          </a:p>
          <a:p>
            <a:pPr marL="0" indent="0">
              <a:buNone/>
            </a:pPr>
            <a:endParaRPr lang="en-US" altLang="en-US" sz="1300" dirty="0">
              <a:solidFill>
                <a:schemeClr val="tx1"/>
              </a:solidFill>
            </a:endParaRPr>
          </a:p>
          <a:p>
            <a:pPr marL="320128" indent="-342900">
              <a:buFont typeface="Wingdings" panose="05000000000000000000" pitchFamily="2" charset="2"/>
              <a:buChar char="§"/>
            </a:pPr>
            <a:r>
              <a:rPr lang="en-US" altLang="en-US" sz="2600" dirty="0">
                <a:solidFill>
                  <a:schemeClr val="tx1"/>
                </a:solidFill>
              </a:rPr>
              <a:t>Dislocation and Fracture – pays up to 4,000 or 5,000 for dislocations and fractures per accidental injury</a:t>
            </a:r>
          </a:p>
          <a:p>
            <a:pPr marL="320128" indent="-342900">
              <a:buFont typeface="Wingdings" panose="05000000000000000000" pitchFamily="2" charset="2"/>
              <a:buChar char="§"/>
            </a:pPr>
            <a:endParaRPr lang="en-US" altLang="en-US" sz="1000" dirty="0">
              <a:solidFill>
                <a:schemeClr val="tx1"/>
              </a:solidFill>
            </a:endParaRPr>
          </a:p>
          <a:p>
            <a:pPr marL="320128" indent="-342900">
              <a:buFont typeface="Wingdings" panose="05000000000000000000" pitchFamily="2" charset="2"/>
              <a:buChar char="§"/>
            </a:pPr>
            <a:r>
              <a:rPr lang="en-US" altLang="en-US" sz="2600" dirty="0">
                <a:solidFill>
                  <a:schemeClr val="tx1"/>
                </a:solidFill>
              </a:rPr>
              <a:t>Outpatient Physician Treatment – pays a benefit when you see a licensed physician outside of the hospital, up to 2 days per person per calendar year, no more than 4 days for the family.</a:t>
            </a:r>
          </a:p>
          <a:p>
            <a:pPr marL="320128" indent="-342900">
              <a:buFont typeface="Wingdings" panose="05000000000000000000" pitchFamily="2" charset="2"/>
              <a:buChar char="§"/>
            </a:pPr>
            <a:endParaRPr lang="en-US" altLang="en-US" sz="1000" dirty="0">
              <a:solidFill>
                <a:schemeClr val="tx1"/>
              </a:solidFill>
            </a:endParaRPr>
          </a:p>
          <a:p>
            <a:pPr marL="320128" indent="-342900">
              <a:buFont typeface="Wingdings" panose="05000000000000000000" pitchFamily="2" charset="2"/>
              <a:buChar char="§"/>
            </a:pPr>
            <a:r>
              <a:rPr lang="en-US" altLang="en-US" sz="2600" dirty="0">
                <a:solidFill>
                  <a:schemeClr val="tx1"/>
                </a:solidFill>
              </a:rPr>
              <a:t>Emergency Room – if covered person, as a result of an injury, receives ER services - $300 or $400</a:t>
            </a:r>
          </a:p>
          <a:p>
            <a:pPr marL="320128" indent="-342900">
              <a:buFont typeface="Wingdings" panose="05000000000000000000" pitchFamily="2" charset="2"/>
              <a:buChar char="§"/>
            </a:pPr>
            <a:endParaRPr lang="en-US" altLang="en-US" sz="1100" dirty="0">
              <a:solidFill>
                <a:schemeClr val="tx1"/>
              </a:solidFill>
            </a:endParaRPr>
          </a:p>
          <a:p>
            <a:pPr marL="320128" indent="-342900">
              <a:buFont typeface="Wingdings" panose="05000000000000000000" pitchFamily="2" charset="2"/>
              <a:buChar char="§"/>
            </a:pPr>
            <a:r>
              <a:rPr lang="en-US" altLang="en-US" sz="2600" dirty="0">
                <a:solidFill>
                  <a:schemeClr val="tx1"/>
                </a:solidFill>
              </a:rPr>
              <a:t>Accident Physician’s Treatment – covered person receives treatment by a physician for an accident – either $125 or $175</a:t>
            </a:r>
          </a:p>
          <a:p>
            <a:pPr marL="320128" indent="-342900">
              <a:buFont typeface="Wingdings" panose="05000000000000000000" pitchFamily="2" charset="2"/>
              <a:buChar char="§"/>
            </a:pPr>
            <a:endParaRPr lang="en-US" altLang="en-US" sz="1000" dirty="0">
              <a:solidFill>
                <a:schemeClr val="tx1"/>
              </a:solidFill>
            </a:endParaRPr>
          </a:p>
          <a:p>
            <a:pPr marL="320128" indent="-342900">
              <a:buFont typeface="Wingdings" panose="05000000000000000000" pitchFamily="2" charset="2"/>
              <a:buChar char="§"/>
            </a:pPr>
            <a:r>
              <a:rPr lang="en-US" altLang="en-US" sz="2600" dirty="0">
                <a:solidFill>
                  <a:schemeClr val="tx1"/>
                </a:solidFill>
              </a:rPr>
              <a:t>X-Ray – covered person receives an x-ray - $250 or $350</a:t>
            </a:r>
          </a:p>
          <a:p>
            <a:pPr marL="320128" indent="-342900">
              <a:buFont typeface="Wingdings" panose="05000000000000000000" pitchFamily="2" charset="2"/>
              <a:buChar char="§"/>
            </a:pPr>
            <a:endParaRPr lang="en-US" altLang="en-US" sz="1000" dirty="0">
              <a:solidFill>
                <a:schemeClr val="tx1"/>
              </a:solidFill>
            </a:endParaRPr>
          </a:p>
          <a:p>
            <a:pPr marL="320128" indent="-342900">
              <a:buFont typeface="Wingdings" panose="05000000000000000000" pitchFamily="2" charset="2"/>
              <a:buChar char="§"/>
            </a:pPr>
            <a:r>
              <a:rPr lang="en-US" altLang="en-US" sz="2600" dirty="0">
                <a:solidFill>
                  <a:schemeClr val="tx1"/>
                </a:solidFill>
              </a:rPr>
              <a:t>Accidental Death and Dismemberment - $60,000 or $80,000</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3676340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Off-the-job accident:</a:t>
            </a:r>
            <a:br>
              <a:rPr lang="en-US" b="1" dirty="0"/>
            </a:br>
            <a:r>
              <a:rPr lang="en-US" b="1" dirty="0"/>
              <a:t>Claim Scenario</a:t>
            </a:r>
          </a:p>
        </p:txBody>
      </p:sp>
      <p:sp>
        <p:nvSpPr>
          <p:cNvPr id="3" name="Content Placeholder 2"/>
          <p:cNvSpPr>
            <a:spLocks noGrp="1"/>
          </p:cNvSpPr>
          <p:nvPr>
            <p:ph idx="1"/>
          </p:nvPr>
        </p:nvSpPr>
        <p:spPr>
          <a:xfrm>
            <a:off x="581192" y="2180496"/>
            <a:ext cx="11029615" cy="4106004"/>
          </a:xfrm>
        </p:spPr>
        <p:txBody>
          <a:bodyPr>
            <a:normAutofit/>
          </a:bodyPr>
          <a:lstStyle/>
          <a:p>
            <a:pPr>
              <a:buFont typeface="Wingdings" panose="05000000000000000000" pitchFamily="2" charset="2"/>
              <a:buChar char="§"/>
            </a:pPr>
            <a:r>
              <a:rPr lang="en-US" altLang="en-US" sz="2000" dirty="0">
                <a:solidFill>
                  <a:schemeClr val="tx1"/>
                </a:solidFill>
              </a:rPr>
              <a:t>One day you’re leaving your home, slip on a stair, fall and land hard on your arms and hands. You decide to go to the emergency room, where then you are seen by a physician and have an x-ray performed.  The x-ray reveals you have fractured your wrist.</a:t>
            </a:r>
          </a:p>
          <a:p>
            <a:pPr>
              <a:buFont typeface="Wingdings" panose="05000000000000000000" pitchFamily="2" charset="2"/>
              <a:buChar char="§"/>
            </a:pPr>
            <a:endParaRPr lang="en-US" altLang="en-US" sz="1000" dirty="0">
              <a:solidFill>
                <a:schemeClr val="tx1"/>
              </a:solidFill>
            </a:endParaRPr>
          </a:p>
          <a:p>
            <a:pPr>
              <a:buFont typeface="Wingdings" panose="05000000000000000000" pitchFamily="2" charset="2"/>
              <a:buChar char="§"/>
            </a:pPr>
            <a:r>
              <a:rPr lang="en-US" altLang="en-US" sz="2000" dirty="0">
                <a:solidFill>
                  <a:schemeClr val="tx1"/>
                </a:solidFill>
              </a:rPr>
              <a:t>If you had the low plan, eligible benefits may include:</a:t>
            </a:r>
          </a:p>
          <a:p>
            <a:pPr>
              <a:buFont typeface="Wingdings" panose="05000000000000000000" pitchFamily="2" charset="2"/>
              <a:buChar char="§"/>
            </a:pPr>
            <a:endParaRPr lang="en-US" altLang="en-US" sz="1000" dirty="0">
              <a:solidFill>
                <a:schemeClr val="tx1"/>
              </a:solidFill>
            </a:endParaRPr>
          </a:p>
          <a:p>
            <a:pPr marL="285750" indent="-209550">
              <a:buFont typeface="Wingdings" panose="05000000000000000000" pitchFamily="2" charset="2"/>
              <a:buChar char="§"/>
            </a:pPr>
            <a:r>
              <a:rPr lang="en-US" altLang="en-US" sz="2000" dirty="0">
                <a:solidFill>
                  <a:schemeClr val="tx1"/>
                </a:solidFill>
              </a:rPr>
              <a:t>$300 for the emergency room visit, $125 for being treated by a physician, $250 for the x-ray, and $1,400 for a fractured wrist. A total of $2,075.</a:t>
            </a:r>
          </a:p>
          <a:p>
            <a:pPr marL="420537" indent="-342900">
              <a:buFont typeface="Wingdings" panose="05000000000000000000" pitchFamily="2" charset="2"/>
              <a:buChar char="§"/>
            </a:pPr>
            <a:endParaRPr lang="en-US" altLang="en-US" sz="2000" dirty="0">
              <a:solidFill>
                <a:schemeClr val="tx1"/>
              </a:solidFill>
            </a:endParaRPr>
          </a:p>
          <a:p>
            <a:pPr marL="420537" indent="-342900">
              <a:buFont typeface="Wingdings" panose="05000000000000000000" pitchFamily="2" charset="2"/>
              <a:buChar char="§"/>
            </a:pPr>
            <a:endParaRPr lang="en-US" altLang="en-US" sz="2000" dirty="0">
              <a:solidFill>
                <a:schemeClr val="tx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3902267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Off-the-job accident:</a:t>
            </a:r>
            <a:br>
              <a:rPr lang="en-US" b="1" dirty="0"/>
            </a:br>
            <a:r>
              <a:rPr lang="en-US" b="1" dirty="0"/>
              <a:t>Outpatient Physician treatment</a:t>
            </a:r>
          </a:p>
        </p:txBody>
      </p:sp>
      <p:sp>
        <p:nvSpPr>
          <p:cNvPr id="3" name="Content Placeholder 2"/>
          <p:cNvSpPr>
            <a:spLocks noGrp="1"/>
          </p:cNvSpPr>
          <p:nvPr>
            <p:ph idx="1"/>
          </p:nvPr>
        </p:nvSpPr>
        <p:spPr>
          <a:xfrm>
            <a:off x="581192" y="2180496"/>
            <a:ext cx="11029615" cy="4106004"/>
          </a:xfrm>
        </p:spPr>
        <p:txBody>
          <a:bodyPr>
            <a:normAutofit/>
          </a:bodyPr>
          <a:lstStyle/>
          <a:p>
            <a:pPr marL="257175" lvl="1" indent="-257175">
              <a:lnSpc>
                <a:spcPct val="150000"/>
              </a:lnSpc>
              <a:spcBef>
                <a:spcPct val="0"/>
              </a:spcBef>
            </a:pPr>
            <a:r>
              <a:rPr lang="en-US" altLang="en-US" sz="2000" dirty="0">
                <a:solidFill>
                  <a:schemeClr val="tx1"/>
                </a:solidFill>
              </a:rPr>
              <a:t>This is the one benefit that can be claimed on without having an off the job accident. </a:t>
            </a:r>
          </a:p>
          <a:p>
            <a:pPr marL="257175" lvl="1" indent="-257175">
              <a:lnSpc>
                <a:spcPct val="150000"/>
              </a:lnSpc>
              <a:spcBef>
                <a:spcPct val="0"/>
              </a:spcBef>
            </a:pPr>
            <a:r>
              <a:rPr lang="en-US" altLang="en-US" sz="2000" dirty="0">
                <a:solidFill>
                  <a:schemeClr val="tx1"/>
                </a:solidFill>
              </a:rPr>
              <a:t>This will pay $50 up to 2 days per covered person per calendar year when you go see a physician outside of the hospital for any reason – does not have to be accident related. </a:t>
            </a:r>
          </a:p>
          <a:p>
            <a:pPr marL="257175" lvl="1" indent="-257175">
              <a:lnSpc>
                <a:spcPct val="150000"/>
              </a:lnSpc>
              <a:spcBef>
                <a:spcPct val="0"/>
              </a:spcBef>
            </a:pPr>
            <a:r>
              <a:rPr lang="en-US" altLang="en-US" sz="2000" dirty="0">
                <a:solidFill>
                  <a:schemeClr val="tx1"/>
                </a:solidFill>
              </a:rPr>
              <a:t>This includes doctor, dentist, optometrist.</a:t>
            </a:r>
          </a:p>
          <a:p>
            <a:pPr marL="257175" lvl="1" indent="-257175">
              <a:lnSpc>
                <a:spcPct val="150000"/>
              </a:lnSpc>
              <a:spcBef>
                <a:spcPct val="0"/>
              </a:spcBef>
            </a:pPr>
            <a:r>
              <a:rPr lang="en-US" altLang="en-US" sz="2000" dirty="0">
                <a:solidFill>
                  <a:schemeClr val="tx1"/>
                </a:solidFill>
              </a:rPr>
              <a:t>If dependents are covered, it’s 2 days per covered person per calendar year, no more than 4 days total (4 total visits for dependent coverage, but one person can’t claim more than twice).</a:t>
            </a:r>
          </a:p>
          <a:p>
            <a:pPr marL="420537" indent="-342900">
              <a:buFont typeface="Wingdings" panose="05000000000000000000" pitchFamily="2" charset="2"/>
              <a:buChar char="§"/>
            </a:pPr>
            <a:endParaRPr lang="en-US" altLang="en-US" sz="2000" dirty="0">
              <a:solidFill>
                <a:schemeClr val="tx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3818" y="5178828"/>
            <a:ext cx="1886989" cy="1886989"/>
          </a:xfrm>
          <a:prstGeom prst="rect">
            <a:avLst/>
          </a:prstGeom>
        </p:spPr>
      </p:pic>
    </p:spTree>
    <p:extLst>
      <p:ext uri="{BB962C8B-B14F-4D97-AF65-F5344CB8AC3E}">
        <p14:creationId xmlns:p14="http://schemas.microsoft.com/office/powerpoint/2010/main" val="64123500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TC103457464[[fn=Dividend]]</Template>
  <TotalTime>1393</TotalTime>
  <Words>3032</Words>
  <Application>Microsoft Office PowerPoint</Application>
  <PresentationFormat>Widescreen</PresentationFormat>
  <Paragraphs>387</Paragraphs>
  <Slides>38</Slides>
  <Notes>37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Calibri</vt:lpstr>
      <vt:lpstr>Gill Sans MT</vt:lpstr>
      <vt:lpstr>Symbol</vt:lpstr>
      <vt:lpstr>Wingdings</vt:lpstr>
      <vt:lpstr>Wingdings 2</vt:lpstr>
      <vt:lpstr>Dividend</vt:lpstr>
      <vt:lpstr>Glynn Griffing &amp; Associates</vt:lpstr>
      <vt:lpstr>AGENDA</vt:lpstr>
      <vt:lpstr>Glynn Griffing &amp; Associates</vt:lpstr>
      <vt:lpstr>Products available from Allstate</vt:lpstr>
      <vt:lpstr>Summary of benefits</vt:lpstr>
      <vt:lpstr>Allstate benefits: Off-the-job accident</vt:lpstr>
      <vt:lpstr>Off-the-job accident: Top Benefits</vt:lpstr>
      <vt:lpstr>Off-the-job accident: Claim Scenario</vt:lpstr>
      <vt:lpstr>Off-the-job accident: Outpatient Physician treatment</vt:lpstr>
      <vt:lpstr>Off-the-job accident: Summary</vt:lpstr>
      <vt:lpstr>Allstate benefits: Cancer</vt:lpstr>
      <vt:lpstr>Cancer: Top Benefits</vt:lpstr>
      <vt:lpstr>Cancer: Other benefits and important notes</vt:lpstr>
      <vt:lpstr>Cancer: claim scenario</vt:lpstr>
      <vt:lpstr>Cancer: Summary</vt:lpstr>
      <vt:lpstr>Allstate benefits: Critical Illness</vt:lpstr>
      <vt:lpstr>Critical illness: Other Benefits and Important Notes</vt:lpstr>
      <vt:lpstr>Glynn Griffing &amp; Associates</vt:lpstr>
      <vt:lpstr>Reliance benefits: Short-Term Disability</vt:lpstr>
      <vt:lpstr>Reliance benefits: Long-Term Disability</vt:lpstr>
      <vt:lpstr>Reliance benefits: Voluntary Group Term Life</vt:lpstr>
      <vt:lpstr>Glynn Griffing &amp; Associates</vt:lpstr>
      <vt:lpstr>Mutual of omaha: Dental </vt:lpstr>
      <vt:lpstr>Mutual OF OMAHA: Vision</vt:lpstr>
      <vt:lpstr>Glynn Griffing &amp; Associates</vt:lpstr>
      <vt:lpstr>Section 125 Cafeteria Plan</vt:lpstr>
      <vt:lpstr>Cafeteria Plan Savings Example</vt:lpstr>
      <vt:lpstr>Health Flexible Spending Account (Health FSA)</vt:lpstr>
      <vt:lpstr>Dependent Care Account (DEPCARE FSA)</vt:lpstr>
      <vt:lpstr>MGC Cafeteria plan Outline</vt:lpstr>
      <vt:lpstr>MGC Reimbursement Procedure</vt:lpstr>
      <vt:lpstr>Glynn Griffing &amp; Associates</vt:lpstr>
      <vt:lpstr>General Information</vt:lpstr>
      <vt:lpstr>Debit Card Activation</vt:lpstr>
      <vt:lpstr>Where can I use the debit card?</vt:lpstr>
      <vt:lpstr>Documenting Debit Card Transactions</vt:lpstr>
      <vt:lpstr>What is a valid receipt?</vt:lpstr>
      <vt:lpstr>Online Resources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Glynn Griffing &amp; Associates</dc:title>
  <dc:creator>Kathleen Rass</dc:creator>
  <cp:lastModifiedBy>Shelly Roberts</cp:lastModifiedBy>
  <cp:revision>67</cp:revision>
  <cp:lastPrinted>2025-09-25T18:29:01Z</cp:lastPrinted>
  <dcterms:created xsi:type="dcterms:W3CDTF">2014-05-08T02:57:53Z</dcterms:created>
  <dcterms:modified xsi:type="dcterms:W3CDTF">2025-09-30T02:07:18Z</dcterms:modified>
</cp:coreProperties>
</file>